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13716000" cx="24384000"/>
  <p:notesSz cx="6858000" cy="9144000"/>
  <p:embeddedFontLst>
    <p:embeddedFont>
      <p:font typeface="Helvetica Neue"/>
      <p:regular r:id="rId38"/>
      <p:bold r:id="rId39"/>
      <p:italic r:id="rId40"/>
      <p:boldItalic r:id="rId41"/>
    </p:embeddedFont>
    <p:embeddedFont>
      <p:font typeface="Open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6" roundtripDataSignature="AMtx7mhWdcHguLgiqzwTZO8teFbuixMm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93601C9-7A68-457D-9625-941E050D8654}">
  <a:tblStyle styleId="{493601C9-7A68-457D-9625-941E050D865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F0FF"/>
          </a:solidFill>
        </a:fill>
      </a:tcStyle>
    </a:wholeTbl>
    <a:band1H>
      <a:tcTxStyle/>
      <a:tcStyle>
        <a:fill>
          <a:solidFill>
            <a:srgbClr val="CADFFF"/>
          </a:solidFill>
        </a:fill>
      </a:tcStyle>
    </a:band1H>
    <a:band2H>
      <a:tcTxStyle/>
    </a:band2H>
    <a:band1V>
      <a:tcTxStyle/>
      <a:tcStyle>
        <a:fill>
          <a:solidFill>
            <a:srgbClr val="CADFFF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italic.fntdata"/><Relationship Id="rId20" Type="http://schemas.openxmlformats.org/officeDocument/2006/relationships/slide" Target="slides/slide14.xml"/><Relationship Id="rId42" Type="http://schemas.openxmlformats.org/officeDocument/2006/relationships/font" Target="fonts/OpenSans-regular.fntdata"/><Relationship Id="rId41" Type="http://schemas.openxmlformats.org/officeDocument/2006/relationships/font" Target="fonts/HelveticaNeue-boldItalic.fntdata"/><Relationship Id="rId22" Type="http://schemas.openxmlformats.org/officeDocument/2006/relationships/slide" Target="slides/slide16.xml"/><Relationship Id="rId44" Type="http://schemas.openxmlformats.org/officeDocument/2006/relationships/font" Target="fonts/OpenSans-italic.fntdata"/><Relationship Id="rId21" Type="http://schemas.openxmlformats.org/officeDocument/2006/relationships/slide" Target="slides/slide15.xml"/><Relationship Id="rId43" Type="http://schemas.openxmlformats.org/officeDocument/2006/relationships/font" Target="fonts/OpenSans-bold.fntdata"/><Relationship Id="rId24" Type="http://schemas.openxmlformats.org/officeDocument/2006/relationships/slide" Target="slides/slide18.xml"/><Relationship Id="rId46" Type="http://customschemas.google.com/relationships/presentationmetadata" Target="metadata"/><Relationship Id="rId23" Type="http://schemas.openxmlformats.org/officeDocument/2006/relationships/slide" Target="slides/slide17.xml"/><Relationship Id="rId45" Type="http://schemas.openxmlformats.org/officeDocument/2006/relationships/font" Target="fonts/OpenSans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HelveticaNeue-bold.fntdata"/><Relationship Id="rId16" Type="http://schemas.openxmlformats.org/officeDocument/2006/relationships/slide" Target="slides/slide10.xml"/><Relationship Id="rId38" Type="http://schemas.openxmlformats.org/officeDocument/2006/relationships/font" Target="fonts/HelveticaNeue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tools.android.com/tech-docs/new-build-system/transform-api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f27b5f83c0_2_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" name="Google Shape;75;gf27b5f83c0_2_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f27b5f83c0_2_1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5" name="Google Shape;175;gf27b5f83c0_2_1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f27b5f83c0_2_1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5" name="Google Shape;185;gf27b5f83c0_2_1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f27b5f83c0_2_1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6" name="Google Shape;196;gf27b5f83c0_2_1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f27b5f83c0_2_1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7" name="Google Shape;207;gf27b5f83c0_2_1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f27b5f83c0_2_1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5" name="Google Shape;215;gf27b5f83c0_2_1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f27b5f83c0_2_1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8" name="Google Shape;228;gf27b5f83c0_2_1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f27b5f83c0_2_1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7" name="Google Shape;237;gf27b5f83c0_2_1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f27b5f83c0_2_1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6" name="Google Shape;246;gf27b5f83c0_2_1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f27b5f83c0_2_2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5" name="Google Shape;255;gf27b5f83c0_2_2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f27b5f83c0_2_2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4" name="Google Shape;264;gf27b5f83c0_2_2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f27b5f83c0_2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" name="Google Shape;81;gf27b5f83c0_2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f27b5f83c0_2_2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6" name="Google Shape;276;gf27b5f83c0_2_2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f27b5f83c0_2_2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6" name="Google Shape;286;gf27b5f83c0_2_2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f27b5f83c0_2_2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7" name="Google Shape;297;gf27b5f83c0_2_2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f27b5f83c0_2_2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6" name="Google Shape;306;gf27b5f83c0_2_2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/>
              <a:t>1、aapt-打包res资源文件，生成R.java、resources.arsc和res文件（二进制&amp;非二进制如res/raw和pic保持原样）</a:t>
            </a:r>
            <a:endParaRPr sz="1200"/>
          </a:p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/>
              <a:t>2、AIDL-Android借口定义语言，Android提供的IPC(Inter Process Communication，进程间通信)的一种独特实现。这个阶段处理.aidl文件，生成对应的Java接口文件。</a:t>
            </a:r>
            <a:endParaRPr sz="1200"/>
          </a:p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/>
              <a:t>3、Java Compiler-通过Java Compiler编译R.java、Java接口文件、Java源文件，生成.class文件。</a:t>
            </a:r>
            <a:endParaRPr sz="1200"/>
          </a:p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/>
              <a:t>4、dex-通过dex命令，将.class文件和第三方库中的.class文件处理生成class.dex。</a:t>
            </a:r>
            <a:endParaRPr sz="1200"/>
          </a:p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/>
              <a:t>5、apkbuilder-将class.dex、resources.arsc、res文件夹（res/raw资源被原封不动的打包进APK之外，其他资源都会被编译或者处理）、OtherResouces(assets文件夹)、AndroidManifest.xml打包进apk文件。</a:t>
            </a:r>
            <a:endParaRPr sz="1200"/>
          </a:p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/>
              <a:t>6、Jarsigner-对上面的apk进行debug或release签名</a:t>
            </a:r>
            <a:endParaRPr sz="1200"/>
          </a:p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sz="1200"/>
              <a:t>7、aipalign-将签名后的pak进行对其处理</a:t>
            </a:r>
            <a:endParaRPr sz="1200"/>
          </a:p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>
                <a:solidFill>
                  <a:srgbClr val="4EA1DB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Gradle Transform</a:t>
            </a:r>
            <a:r>
              <a:rPr lang="zh-CN" sz="1200">
                <a:solidFill>
                  <a:srgbClr val="4D4D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是Android官方提供给开发者在项目构建阶段由class到dex转换期间修改class文件的一套api。目前经典的应用就是字节码插桩和代码注入技术。有了这个API，我们就可以根据自己的业务需求做一些定制。</a:t>
            </a:r>
            <a:endParaRPr sz="1200"/>
          </a:p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f2b1706928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7" name="Google Shape;317;gf2b1706928_0_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sz="1200">
                <a:solidFill>
                  <a:srgbClr val="19191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每个Transform其实都是一个gradle task，Android编译器中的TaskManager将每个Transform串连起来，第一个Transform接收来自javac编译的结果，以及已经拉取到在本地的第三方依赖（jar. aar），还有resource资源，注意，这里的resource并非android项目中的res资源，而是asset目录下的资源。这些编译的中间产物，在Transform组成的链条上流动，每个Transform节点可以对class进行处理再传递给下一个Transform。我们常见的混淆，Desugar等逻辑，它们的实现如今都是封装在一个个Transform中，而我们自定义的Transform，会插入到这个Transform链条的最前面。</a:t>
            </a:r>
            <a:endParaRPr b="0" i="0" sz="2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f27b5f83c0_2_2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9" name="Google Shape;329;gf27b5f83c0_2_2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f27b5f83c0_2_2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8" name="Google Shape;338;gf27b5f83c0_2_2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f27b5f83c0_2_2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9" name="Google Shape;349;gf27b5f83c0_2_2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27b5f83c0_2_2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7" name="Google Shape;357;gf27b5f83c0_2_2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f27b5f83c0_2_3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4" name="Google Shape;364;gf27b5f83c0_2_3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f27b5f83c0_2_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3" name="Google Shape;103;gf27b5f83c0_2_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f27b5f83c0_2_3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2" name="Google Shape;372;gf27b5f83c0_2_3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5" name="Google Shape;38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27b5f83c0_2_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0" name="Google Shape;110;gf27b5f83c0_2_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f27b5f83c0_2_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1" name="Google Shape;121;gf27b5f83c0_2_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50">
                <a:solidFill>
                  <a:schemeClr val="dk1"/>
                </a:solidFill>
                <a:latin typeface="DengXian"/>
                <a:ea typeface="DengXian"/>
                <a:cs typeface="DengXian"/>
                <a:sym typeface="DengXian"/>
              </a:rPr>
              <a:t>Seller不是和我们的pickup driver联系的，而是和办公室的pickup planner进行联络（包括比如说一车装不下等异常情况），因为是定时定点的，和driver的联络没有太大的必要。同样的，看到一车货装不下的异常情况，pickup driver也只能是电话联络办公室的planner进行干预。</a:t>
            </a:r>
            <a:endParaRPr b="0" i="0" sz="2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f27b5f83c0_2_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7" name="Google Shape;137;gf27b5f83c0_2_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f27b5f83c0_2_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9" name="Google Shape;149;gf27b5f83c0_2_1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f27b5f83c0_2_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7" name="Google Shape;157;gf27b5f83c0_2_1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f27b5f83c0_2_1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5" name="Google Shape;165;gf27b5f83c0_2_1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8"/>
          <p:cNvSpPr txBox="1"/>
          <p:nvPr>
            <p:ph type="title"/>
          </p:nvPr>
        </p:nvSpPr>
        <p:spPr>
          <a:xfrm>
            <a:off x="1778000" y="6009594"/>
            <a:ext cx="20828002" cy="226831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9pPr>
          </a:lstStyle>
          <a:p/>
        </p:txBody>
      </p:sp>
      <p:sp>
        <p:nvSpPr>
          <p:cNvPr id="16" name="Google Shape;16;p8"/>
          <p:cNvSpPr txBox="1"/>
          <p:nvPr>
            <p:ph idx="1" type="body"/>
          </p:nvPr>
        </p:nvSpPr>
        <p:spPr>
          <a:xfrm>
            <a:off x="1778000" y="8931064"/>
            <a:ext cx="20828000" cy="158750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5pPr>
            <a:lvl6pPr indent="-371475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2250"/>
              <a:buChar char="•"/>
              <a:defRPr/>
            </a:lvl6pPr>
            <a:lvl7pPr indent="-371475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2250"/>
              <a:buChar char="•"/>
              <a:defRPr/>
            </a:lvl7pPr>
            <a:lvl8pPr indent="-371475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2250"/>
              <a:buChar char="•"/>
              <a:defRPr/>
            </a:lvl8pPr>
            <a:lvl9pPr indent="-371475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7" name="Google Shape;17;p8"/>
          <p:cNvSpPr txBox="1"/>
          <p:nvPr>
            <p:ph idx="12" type="sldNum"/>
          </p:nvPr>
        </p:nvSpPr>
        <p:spPr>
          <a:xfrm>
            <a:off x="23384009" y="12808395"/>
            <a:ext cx="433811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 showMasterSp="0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9"/>
          <p:cNvSpPr txBox="1"/>
          <p:nvPr/>
        </p:nvSpPr>
        <p:spPr>
          <a:xfrm>
            <a:off x="10180318" y="12802557"/>
            <a:ext cx="4023362" cy="4343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Open Sans"/>
              <a:buNone/>
            </a:pPr>
            <a:r>
              <a:rPr b="0" i="0" lang="zh-CN" sz="20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Private &amp;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" name="Google Shape;20;p9"/>
          <p:cNvGrpSpPr/>
          <p:nvPr/>
        </p:nvGrpSpPr>
        <p:grpSpPr>
          <a:xfrm>
            <a:off x="454781" y="493349"/>
            <a:ext cx="2201540" cy="1026515"/>
            <a:chOff x="0" y="0"/>
            <a:chExt cx="2201539" cy="1026513"/>
          </a:xfrm>
        </p:grpSpPr>
        <p:pic>
          <p:nvPicPr>
            <p:cNvPr descr="Shopee_logo_en-02.png" id="21" name="Google Shape;21;p9"/>
            <p:cNvPicPr preferRelativeResize="0"/>
            <p:nvPr/>
          </p:nvPicPr>
          <p:blipFill rotWithShape="1">
            <a:blip r:embed="rId2">
              <a:alphaModFix/>
            </a:blip>
            <a:srcRect b="24308" l="2858" r="66963" t="10174"/>
            <a:stretch/>
          </p:blipFill>
          <p:spPr>
            <a:xfrm>
              <a:off x="0" y="0"/>
              <a:ext cx="1024509" cy="10265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opee_logo_en-02.png" id="22" name="Google Shape;22;p9"/>
            <p:cNvPicPr preferRelativeResize="0"/>
            <p:nvPr/>
          </p:nvPicPr>
          <p:blipFill rotWithShape="1">
            <a:blip r:embed="rId2">
              <a:alphaModFix/>
            </a:blip>
            <a:srcRect b="24308" l="62438" r="1516" t="10174"/>
            <a:stretch/>
          </p:blipFill>
          <p:spPr>
            <a:xfrm>
              <a:off x="977822" y="0"/>
              <a:ext cx="1223717" cy="1026513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3" name="Google Shape;23;p9"/>
          <p:cNvCxnSpPr/>
          <p:nvPr/>
        </p:nvCxnSpPr>
        <p:spPr>
          <a:xfrm>
            <a:off x="2887264" y="1451377"/>
            <a:ext cx="20354934" cy="1"/>
          </a:xfrm>
          <a:prstGeom prst="straightConnector1">
            <a:avLst/>
          </a:prstGeom>
          <a:noFill/>
          <a:ln cap="flat" cmpd="sng" w="50800">
            <a:solidFill>
              <a:srgbClr val="EE4D2D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4" name="Google Shape;24;p9"/>
          <p:cNvSpPr txBox="1"/>
          <p:nvPr>
            <p:ph type="title"/>
          </p:nvPr>
        </p:nvSpPr>
        <p:spPr>
          <a:xfrm>
            <a:off x="2794930" y="164802"/>
            <a:ext cx="18086111" cy="146294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6000"/>
              <a:buFont typeface="Open Sans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9pPr>
          </a:lstStyle>
          <a:p/>
        </p:txBody>
      </p:sp>
      <p:sp>
        <p:nvSpPr>
          <p:cNvPr id="25" name="Google Shape;25;p9"/>
          <p:cNvSpPr txBox="1"/>
          <p:nvPr>
            <p:ph idx="12" type="sldNum"/>
          </p:nvPr>
        </p:nvSpPr>
        <p:spPr>
          <a:xfrm>
            <a:off x="23380409" y="12759376"/>
            <a:ext cx="462856" cy="5207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  <a:defRPr b="0" i="0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  <a:defRPr b="0" i="0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  <a:defRPr b="0" i="0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  <a:defRPr b="0" i="0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  <a:defRPr b="0" i="0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  <a:defRPr b="0" i="0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  <a:defRPr b="0" i="0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  <a:defRPr b="0" i="0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  <a:defRPr b="0" i="0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py" showMasterSp="0">
  <p:cSld name="Title cop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0"/>
          <p:cNvSpPr txBox="1"/>
          <p:nvPr>
            <p:ph type="title"/>
          </p:nvPr>
        </p:nvSpPr>
        <p:spPr>
          <a:xfrm>
            <a:off x="1778000" y="5723844"/>
            <a:ext cx="20828002" cy="226831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9pPr>
          </a:lstStyle>
          <a:p/>
        </p:txBody>
      </p:sp>
      <p:sp>
        <p:nvSpPr>
          <p:cNvPr id="28" name="Google Shape;28;p10"/>
          <p:cNvSpPr txBox="1"/>
          <p:nvPr>
            <p:ph idx="1" type="body"/>
          </p:nvPr>
        </p:nvSpPr>
        <p:spPr>
          <a:xfrm>
            <a:off x="1778000" y="8931064"/>
            <a:ext cx="20828000" cy="158750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5pPr>
            <a:lvl6pPr indent="-371475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2250"/>
              <a:buChar char="•"/>
              <a:defRPr/>
            </a:lvl6pPr>
            <a:lvl7pPr indent="-371475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2250"/>
              <a:buChar char="•"/>
              <a:defRPr/>
            </a:lvl7pPr>
            <a:lvl8pPr indent="-371475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2250"/>
              <a:buChar char="•"/>
              <a:defRPr/>
            </a:lvl8pPr>
            <a:lvl9pPr indent="-371475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9" name="Google Shape;29;p10"/>
          <p:cNvSpPr/>
          <p:nvPr/>
        </p:nvSpPr>
        <p:spPr>
          <a:xfrm>
            <a:off x="15052" y="12422441"/>
            <a:ext cx="24399962" cy="2268310"/>
          </a:xfrm>
          <a:prstGeom prst="rect">
            <a:avLst/>
          </a:prstGeom>
          <a:solidFill>
            <a:srgbClr val="06008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" name="Google Shape;30;p10"/>
          <p:cNvSpPr/>
          <p:nvPr/>
        </p:nvSpPr>
        <p:spPr>
          <a:xfrm>
            <a:off x="-31014" y="12422441"/>
            <a:ext cx="12204700" cy="2268310"/>
          </a:xfrm>
          <a:prstGeom prst="rect">
            <a:avLst/>
          </a:prstGeom>
          <a:solidFill>
            <a:srgbClr val="EE4D2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Shopee_logo_en-03.png" id="31" name="Google Shape;3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41199" y="2091993"/>
            <a:ext cx="8701602" cy="1499907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0"/>
          <p:cNvSpPr txBox="1"/>
          <p:nvPr>
            <p:ph idx="12" type="sldNum"/>
          </p:nvPr>
        </p:nvSpPr>
        <p:spPr>
          <a:xfrm>
            <a:off x="23384009" y="12808395"/>
            <a:ext cx="433811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 showMasterSp="0">
  <p:cSld name="Closing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/>
          <p:nvPr>
            <p:ph type="title"/>
          </p:nvPr>
        </p:nvSpPr>
        <p:spPr>
          <a:xfrm>
            <a:off x="1778000" y="5723844"/>
            <a:ext cx="20828002" cy="226831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9pPr>
          </a:lstStyle>
          <a:p/>
        </p:txBody>
      </p:sp>
      <p:sp>
        <p:nvSpPr>
          <p:cNvPr id="35" name="Google Shape;35;p11"/>
          <p:cNvSpPr/>
          <p:nvPr/>
        </p:nvSpPr>
        <p:spPr>
          <a:xfrm>
            <a:off x="15052" y="12422441"/>
            <a:ext cx="24399962" cy="2268310"/>
          </a:xfrm>
          <a:prstGeom prst="rect">
            <a:avLst/>
          </a:prstGeom>
          <a:solidFill>
            <a:srgbClr val="06008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" name="Google Shape;36;p11"/>
          <p:cNvSpPr/>
          <p:nvPr/>
        </p:nvSpPr>
        <p:spPr>
          <a:xfrm>
            <a:off x="-31014" y="12422441"/>
            <a:ext cx="12204700" cy="2268310"/>
          </a:xfrm>
          <a:prstGeom prst="rect">
            <a:avLst/>
          </a:prstGeom>
          <a:solidFill>
            <a:srgbClr val="EE4D2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Shopee_logo_en-03.png" id="37" name="Google Shape;3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442" y="509415"/>
            <a:ext cx="8701602" cy="149990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1"/>
          <p:cNvSpPr txBox="1"/>
          <p:nvPr>
            <p:ph idx="12" type="sldNum"/>
          </p:nvPr>
        </p:nvSpPr>
        <p:spPr>
          <a:xfrm>
            <a:off x="23384009" y="12808395"/>
            <a:ext cx="433811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f27b5f83c0_2_9"/>
          <p:cNvSpPr txBox="1"/>
          <p:nvPr>
            <p:ph type="title"/>
          </p:nvPr>
        </p:nvSpPr>
        <p:spPr>
          <a:xfrm>
            <a:off x="1778000" y="6009594"/>
            <a:ext cx="20828002" cy="226831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9pPr>
          </a:lstStyle>
          <a:p/>
        </p:txBody>
      </p:sp>
      <p:sp>
        <p:nvSpPr>
          <p:cNvPr id="50" name="Google Shape;50;gf27b5f83c0_2_9"/>
          <p:cNvSpPr txBox="1"/>
          <p:nvPr>
            <p:ph idx="1" type="body"/>
          </p:nvPr>
        </p:nvSpPr>
        <p:spPr>
          <a:xfrm>
            <a:off x="1778000" y="8931064"/>
            <a:ext cx="20828000" cy="158750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5pPr>
            <a:lvl6pPr indent="-371475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2250"/>
              <a:buChar char="•"/>
              <a:defRPr/>
            </a:lvl6pPr>
            <a:lvl7pPr indent="-371475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2250"/>
              <a:buChar char="•"/>
              <a:defRPr/>
            </a:lvl7pPr>
            <a:lvl8pPr indent="-371475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2250"/>
              <a:buChar char="•"/>
              <a:defRPr/>
            </a:lvl8pPr>
            <a:lvl9pPr indent="-371475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51" name="Google Shape;51;gf27b5f83c0_2_9"/>
          <p:cNvSpPr txBox="1"/>
          <p:nvPr>
            <p:ph idx="12" type="sldNum"/>
          </p:nvPr>
        </p:nvSpPr>
        <p:spPr>
          <a:xfrm>
            <a:off x="23384009" y="12808395"/>
            <a:ext cx="433811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 showMasterSp="0" type="tx">
  <p:cSld name="TITLE_AND_BOD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f27b5f83c0_2_13"/>
          <p:cNvSpPr txBox="1"/>
          <p:nvPr/>
        </p:nvSpPr>
        <p:spPr>
          <a:xfrm>
            <a:off x="10180318" y="12802557"/>
            <a:ext cx="4023362" cy="4343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Open Sans"/>
              <a:buNone/>
            </a:pPr>
            <a:r>
              <a:rPr b="0" i="0" lang="zh-CN" sz="20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Private &amp;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" name="Google Shape;54;gf27b5f83c0_2_13"/>
          <p:cNvGrpSpPr/>
          <p:nvPr/>
        </p:nvGrpSpPr>
        <p:grpSpPr>
          <a:xfrm>
            <a:off x="454781" y="493349"/>
            <a:ext cx="2201540" cy="1026515"/>
            <a:chOff x="0" y="0"/>
            <a:chExt cx="2201539" cy="1026513"/>
          </a:xfrm>
        </p:grpSpPr>
        <p:pic>
          <p:nvPicPr>
            <p:cNvPr descr="Shopee_logo_en-02.png" id="55" name="Google Shape;55;gf27b5f83c0_2_13"/>
            <p:cNvPicPr preferRelativeResize="0"/>
            <p:nvPr/>
          </p:nvPicPr>
          <p:blipFill rotWithShape="1">
            <a:blip r:embed="rId2">
              <a:alphaModFix/>
            </a:blip>
            <a:srcRect b="24308" l="2858" r="66963" t="10174"/>
            <a:stretch/>
          </p:blipFill>
          <p:spPr>
            <a:xfrm>
              <a:off x="0" y="0"/>
              <a:ext cx="1024509" cy="10265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opee_logo_en-02.png" id="56" name="Google Shape;56;gf27b5f83c0_2_13"/>
            <p:cNvPicPr preferRelativeResize="0"/>
            <p:nvPr/>
          </p:nvPicPr>
          <p:blipFill rotWithShape="1">
            <a:blip r:embed="rId2">
              <a:alphaModFix/>
            </a:blip>
            <a:srcRect b="24308" l="62438" r="1516" t="10174"/>
            <a:stretch/>
          </p:blipFill>
          <p:spPr>
            <a:xfrm>
              <a:off x="977822" y="0"/>
              <a:ext cx="1223717" cy="1026513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7" name="Google Shape;57;gf27b5f83c0_2_13"/>
          <p:cNvCxnSpPr/>
          <p:nvPr/>
        </p:nvCxnSpPr>
        <p:spPr>
          <a:xfrm>
            <a:off x="2887264" y="1451377"/>
            <a:ext cx="20354934" cy="1"/>
          </a:xfrm>
          <a:prstGeom prst="straightConnector1">
            <a:avLst/>
          </a:prstGeom>
          <a:noFill/>
          <a:ln cap="flat" cmpd="sng" w="50800">
            <a:solidFill>
              <a:srgbClr val="EE4D2D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8" name="Google Shape;58;gf27b5f83c0_2_13"/>
          <p:cNvSpPr txBox="1"/>
          <p:nvPr>
            <p:ph type="title"/>
          </p:nvPr>
        </p:nvSpPr>
        <p:spPr>
          <a:xfrm>
            <a:off x="2794930" y="164802"/>
            <a:ext cx="18086111" cy="146294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6000"/>
              <a:buFont typeface="Open Sans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9pPr>
          </a:lstStyle>
          <a:p/>
        </p:txBody>
      </p:sp>
      <p:sp>
        <p:nvSpPr>
          <p:cNvPr id="59" name="Google Shape;59;gf27b5f83c0_2_13"/>
          <p:cNvSpPr txBox="1"/>
          <p:nvPr>
            <p:ph idx="12" type="sldNum"/>
          </p:nvPr>
        </p:nvSpPr>
        <p:spPr>
          <a:xfrm>
            <a:off x="23380409" y="12759376"/>
            <a:ext cx="462856" cy="5207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  <a:defRPr b="0" i="0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  <a:defRPr b="0" i="0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  <a:defRPr b="0" i="0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  <a:defRPr b="0" i="0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  <a:defRPr b="0" i="0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  <a:defRPr b="0" i="0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  <a:defRPr b="0" i="0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  <a:defRPr b="0" i="0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  <a:defRPr b="0" i="0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py" showMasterSp="0">
  <p:cSld name="Title cop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f27b5f83c0_2_21"/>
          <p:cNvSpPr txBox="1"/>
          <p:nvPr>
            <p:ph type="title"/>
          </p:nvPr>
        </p:nvSpPr>
        <p:spPr>
          <a:xfrm>
            <a:off x="1778000" y="5723844"/>
            <a:ext cx="20828002" cy="226831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9pPr>
          </a:lstStyle>
          <a:p/>
        </p:txBody>
      </p:sp>
      <p:sp>
        <p:nvSpPr>
          <p:cNvPr id="62" name="Google Shape;62;gf27b5f83c0_2_21"/>
          <p:cNvSpPr txBox="1"/>
          <p:nvPr>
            <p:ph idx="1" type="body"/>
          </p:nvPr>
        </p:nvSpPr>
        <p:spPr>
          <a:xfrm>
            <a:off x="1778000" y="8931064"/>
            <a:ext cx="20828000" cy="158750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5pPr>
            <a:lvl6pPr indent="-371475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2250"/>
              <a:buChar char="•"/>
              <a:defRPr/>
            </a:lvl6pPr>
            <a:lvl7pPr indent="-371475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2250"/>
              <a:buChar char="•"/>
              <a:defRPr/>
            </a:lvl7pPr>
            <a:lvl8pPr indent="-371475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2250"/>
              <a:buChar char="•"/>
              <a:defRPr/>
            </a:lvl8pPr>
            <a:lvl9pPr indent="-371475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63" name="Google Shape;63;gf27b5f83c0_2_21"/>
          <p:cNvSpPr/>
          <p:nvPr/>
        </p:nvSpPr>
        <p:spPr>
          <a:xfrm>
            <a:off x="15052" y="12422441"/>
            <a:ext cx="24399962" cy="2268310"/>
          </a:xfrm>
          <a:prstGeom prst="rect">
            <a:avLst/>
          </a:prstGeom>
          <a:solidFill>
            <a:srgbClr val="06008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" name="Google Shape;64;gf27b5f83c0_2_21"/>
          <p:cNvSpPr/>
          <p:nvPr/>
        </p:nvSpPr>
        <p:spPr>
          <a:xfrm>
            <a:off x="-31014" y="12422441"/>
            <a:ext cx="12204700" cy="2268310"/>
          </a:xfrm>
          <a:prstGeom prst="rect">
            <a:avLst/>
          </a:prstGeom>
          <a:solidFill>
            <a:srgbClr val="EE4D2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Shopee_logo_en-03.png" id="65" name="Google Shape;65;gf27b5f83c0_2_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41199" y="2091993"/>
            <a:ext cx="8701602" cy="149990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gf27b5f83c0_2_21"/>
          <p:cNvSpPr txBox="1"/>
          <p:nvPr>
            <p:ph idx="12" type="sldNum"/>
          </p:nvPr>
        </p:nvSpPr>
        <p:spPr>
          <a:xfrm>
            <a:off x="23384009" y="12808395"/>
            <a:ext cx="433811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 showMasterSp="0">
  <p:cSld name="Closing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f27b5f83c0_2_28"/>
          <p:cNvSpPr txBox="1"/>
          <p:nvPr>
            <p:ph type="title"/>
          </p:nvPr>
        </p:nvSpPr>
        <p:spPr>
          <a:xfrm>
            <a:off x="1778000" y="5723844"/>
            <a:ext cx="20828002" cy="226831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9pPr>
          </a:lstStyle>
          <a:p/>
        </p:txBody>
      </p:sp>
      <p:sp>
        <p:nvSpPr>
          <p:cNvPr id="69" name="Google Shape;69;gf27b5f83c0_2_28"/>
          <p:cNvSpPr/>
          <p:nvPr/>
        </p:nvSpPr>
        <p:spPr>
          <a:xfrm>
            <a:off x="15052" y="12422441"/>
            <a:ext cx="24399962" cy="2268310"/>
          </a:xfrm>
          <a:prstGeom prst="rect">
            <a:avLst/>
          </a:prstGeom>
          <a:solidFill>
            <a:srgbClr val="06008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" name="Google Shape;70;gf27b5f83c0_2_28"/>
          <p:cNvSpPr/>
          <p:nvPr/>
        </p:nvSpPr>
        <p:spPr>
          <a:xfrm>
            <a:off x="-31014" y="12422441"/>
            <a:ext cx="12204700" cy="2268310"/>
          </a:xfrm>
          <a:prstGeom prst="rect">
            <a:avLst/>
          </a:prstGeom>
          <a:solidFill>
            <a:srgbClr val="EE4D2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Shopee_logo_en-03.png" id="71" name="Google Shape;71;gf27b5f83c0_2_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442" y="509415"/>
            <a:ext cx="8701602" cy="1499907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gf27b5f83c0_2_28"/>
          <p:cNvSpPr txBox="1"/>
          <p:nvPr>
            <p:ph idx="12" type="sldNum"/>
          </p:nvPr>
        </p:nvSpPr>
        <p:spPr>
          <a:xfrm>
            <a:off x="23384009" y="12808395"/>
            <a:ext cx="433811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1778000" y="6009594"/>
            <a:ext cx="20828002" cy="226831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1200"/>
              <a:buFont typeface="Open Sans"/>
              <a:buNone/>
              <a:defRPr b="1" i="0" sz="11200" u="none" cap="none" strike="noStrike">
                <a:solidFill>
                  <a:srgbClr val="EE4D2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1200"/>
              <a:buFont typeface="Open Sans"/>
              <a:buNone/>
              <a:defRPr b="1" i="0" sz="11200" u="none" cap="none" strike="noStrike">
                <a:solidFill>
                  <a:srgbClr val="EE4D2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1200"/>
              <a:buFont typeface="Open Sans"/>
              <a:buNone/>
              <a:defRPr b="1" i="0" sz="11200" u="none" cap="none" strike="noStrike">
                <a:solidFill>
                  <a:srgbClr val="EE4D2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1200"/>
              <a:buFont typeface="Open Sans"/>
              <a:buNone/>
              <a:defRPr b="1" i="0" sz="11200" u="none" cap="none" strike="noStrike">
                <a:solidFill>
                  <a:srgbClr val="EE4D2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1200"/>
              <a:buFont typeface="Open Sans"/>
              <a:buNone/>
              <a:defRPr b="1" i="0" sz="11200" u="none" cap="none" strike="noStrike">
                <a:solidFill>
                  <a:srgbClr val="EE4D2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1200"/>
              <a:buFont typeface="Open Sans"/>
              <a:buNone/>
              <a:defRPr b="1" i="0" sz="11200" u="none" cap="none" strike="noStrike">
                <a:solidFill>
                  <a:srgbClr val="EE4D2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1200"/>
              <a:buFont typeface="Open Sans"/>
              <a:buNone/>
              <a:defRPr b="1" i="0" sz="11200" u="none" cap="none" strike="noStrike">
                <a:solidFill>
                  <a:srgbClr val="EE4D2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1200"/>
              <a:buFont typeface="Open Sans"/>
              <a:buNone/>
              <a:defRPr b="1" i="0" sz="11200" u="none" cap="none" strike="noStrike">
                <a:solidFill>
                  <a:srgbClr val="EE4D2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1200"/>
              <a:buFont typeface="Open Sans"/>
              <a:buNone/>
              <a:defRPr b="1" i="0" sz="11200" u="none" cap="none" strike="noStrike">
                <a:solidFill>
                  <a:srgbClr val="EE4D2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1778000" y="8931064"/>
            <a:ext cx="20828000" cy="158750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3600"/>
              <a:buFont typeface="Open Sans"/>
              <a:buNone/>
              <a:defRPr b="0" i="0" sz="3600" u="none" cap="none" strike="noStrike">
                <a:solidFill>
                  <a:srgbClr val="EE4D2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3600"/>
              <a:buFont typeface="Open Sans"/>
              <a:buNone/>
              <a:defRPr b="0" i="0" sz="3600" u="none" cap="none" strike="noStrike">
                <a:solidFill>
                  <a:srgbClr val="EE4D2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3600"/>
              <a:buFont typeface="Open Sans"/>
              <a:buNone/>
              <a:defRPr b="0" i="0" sz="3600" u="none" cap="none" strike="noStrike">
                <a:solidFill>
                  <a:srgbClr val="EE4D2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3600"/>
              <a:buFont typeface="Open Sans"/>
              <a:buNone/>
              <a:defRPr b="0" i="0" sz="3600" u="none" cap="none" strike="noStrike">
                <a:solidFill>
                  <a:srgbClr val="EE4D2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3600"/>
              <a:buFont typeface="Open Sans"/>
              <a:buNone/>
              <a:defRPr b="0" i="0" sz="3600" u="none" cap="none" strike="noStrike">
                <a:solidFill>
                  <a:srgbClr val="EE4D2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51435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4500"/>
              <a:buFont typeface="Open Sans"/>
              <a:buChar char="•"/>
              <a:defRPr b="0" i="0" sz="3600" u="none" cap="none" strike="noStrike">
                <a:solidFill>
                  <a:srgbClr val="EE4D2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51435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4500"/>
              <a:buFont typeface="Open Sans"/>
              <a:buChar char="•"/>
              <a:defRPr b="0" i="0" sz="3600" u="none" cap="none" strike="noStrike">
                <a:solidFill>
                  <a:srgbClr val="EE4D2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51435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4500"/>
              <a:buFont typeface="Open Sans"/>
              <a:buChar char="•"/>
              <a:defRPr b="0" i="0" sz="3600" u="none" cap="none" strike="noStrike">
                <a:solidFill>
                  <a:srgbClr val="EE4D2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51435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4500"/>
              <a:buFont typeface="Open Sans"/>
              <a:buChar char="•"/>
              <a:defRPr b="0" i="0" sz="3600" u="none" cap="none" strike="noStrike">
                <a:solidFill>
                  <a:srgbClr val="EE4D2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7"/>
          <p:cNvSpPr/>
          <p:nvPr/>
        </p:nvSpPr>
        <p:spPr>
          <a:xfrm>
            <a:off x="15052" y="12422441"/>
            <a:ext cx="24399962" cy="2268310"/>
          </a:xfrm>
          <a:prstGeom prst="rect">
            <a:avLst/>
          </a:prstGeom>
          <a:solidFill>
            <a:srgbClr val="06008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Google Shape;9;p7"/>
          <p:cNvSpPr/>
          <p:nvPr/>
        </p:nvSpPr>
        <p:spPr>
          <a:xfrm>
            <a:off x="-31014" y="12422441"/>
            <a:ext cx="12204700" cy="2268310"/>
          </a:xfrm>
          <a:prstGeom prst="rect">
            <a:avLst/>
          </a:prstGeom>
          <a:solidFill>
            <a:srgbClr val="EE4D2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0" name="Google Shape;10;p7"/>
          <p:cNvGrpSpPr/>
          <p:nvPr/>
        </p:nvGrpSpPr>
        <p:grpSpPr>
          <a:xfrm>
            <a:off x="9372073" y="2726737"/>
            <a:ext cx="5639854" cy="2629700"/>
            <a:chOff x="0" y="0"/>
            <a:chExt cx="5639853" cy="2629699"/>
          </a:xfrm>
        </p:grpSpPr>
        <p:pic>
          <p:nvPicPr>
            <p:cNvPr descr="Shopee_logo_en-02.png" id="11" name="Google Shape;11;p7"/>
            <p:cNvPicPr preferRelativeResize="0"/>
            <p:nvPr/>
          </p:nvPicPr>
          <p:blipFill rotWithShape="1">
            <a:blip r:embed="rId1">
              <a:alphaModFix/>
            </a:blip>
            <a:srcRect b="24308" l="2858" r="66963" t="10174"/>
            <a:stretch/>
          </p:blipFill>
          <p:spPr>
            <a:xfrm>
              <a:off x="0" y="0"/>
              <a:ext cx="2624564" cy="2629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opee_logo_en-02.png" id="12" name="Google Shape;12;p7"/>
            <p:cNvPicPr preferRelativeResize="0"/>
            <p:nvPr/>
          </p:nvPicPr>
          <p:blipFill rotWithShape="1">
            <a:blip r:embed="rId1">
              <a:alphaModFix/>
            </a:blip>
            <a:srcRect b="24308" l="62438" r="1516" t="10174"/>
            <a:stretch/>
          </p:blipFill>
          <p:spPr>
            <a:xfrm>
              <a:off x="2504963" y="0"/>
              <a:ext cx="3134890" cy="26296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13;p7"/>
          <p:cNvSpPr txBox="1"/>
          <p:nvPr>
            <p:ph idx="12" type="sldNum"/>
          </p:nvPr>
        </p:nvSpPr>
        <p:spPr>
          <a:xfrm>
            <a:off x="23384009" y="12808395"/>
            <a:ext cx="433811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f27b5f83c0_2_0"/>
          <p:cNvSpPr txBox="1"/>
          <p:nvPr>
            <p:ph type="title"/>
          </p:nvPr>
        </p:nvSpPr>
        <p:spPr>
          <a:xfrm>
            <a:off x="1778000" y="6009594"/>
            <a:ext cx="20828002" cy="226831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1200"/>
              <a:buFont typeface="Open Sans"/>
              <a:buNone/>
              <a:defRPr b="1" i="0" sz="11200" u="none" cap="none" strike="noStrike">
                <a:solidFill>
                  <a:srgbClr val="EE4D2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1200"/>
              <a:buFont typeface="Open Sans"/>
              <a:buNone/>
              <a:defRPr b="1" i="0" sz="11200" u="none" cap="none" strike="noStrike">
                <a:solidFill>
                  <a:srgbClr val="EE4D2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1200"/>
              <a:buFont typeface="Open Sans"/>
              <a:buNone/>
              <a:defRPr b="1" i="0" sz="11200" u="none" cap="none" strike="noStrike">
                <a:solidFill>
                  <a:srgbClr val="EE4D2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1200"/>
              <a:buFont typeface="Open Sans"/>
              <a:buNone/>
              <a:defRPr b="1" i="0" sz="11200" u="none" cap="none" strike="noStrike">
                <a:solidFill>
                  <a:srgbClr val="EE4D2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1200"/>
              <a:buFont typeface="Open Sans"/>
              <a:buNone/>
              <a:defRPr b="1" i="0" sz="11200" u="none" cap="none" strike="noStrike">
                <a:solidFill>
                  <a:srgbClr val="EE4D2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1200"/>
              <a:buFont typeface="Open Sans"/>
              <a:buNone/>
              <a:defRPr b="1" i="0" sz="11200" u="none" cap="none" strike="noStrike">
                <a:solidFill>
                  <a:srgbClr val="EE4D2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1200"/>
              <a:buFont typeface="Open Sans"/>
              <a:buNone/>
              <a:defRPr b="1" i="0" sz="11200" u="none" cap="none" strike="noStrike">
                <a:solidFill>
                  <a:srgbClr val="EE4D2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1200"/>
              <a:buFont typeface="Open Sans"/>
              <a:buNone/>
              <a:defRPr b="1" i="0" sz="11200" u="none" cap="none" strike="noStrike">
                <a:solidFill>
                  <a:srgbClr val="EE4D2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1200"/>
              <a:buFont typeface="Open Sans"/>
              <a:buNone/>
              <a:defRPr b="1" i="0" sz="11200" u="none" cap="none" strike="noStrike">
                <a:solidFill>
                  <a:srgbClr val="EE4D2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1" name="Google Shape;41;gf27b5f83c0_2_0"/>
          <p:cNvSpPr txBox="1"/>
          <p:nvPr>
            <p:ph idx="1" type="body"/>
          </p:nvPr>
        </p:nvSpPr>
        <p:spPr>
          <a:xfrm>
            <a:off x="1778000" y="8931064"/>
            <a:ext cx="20828000" cy="158750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3600"/>
              <a:buFont typeface="Open Sans"/>
              <a:buNone/>
              <a:defRPr b="0" i="0" sz="3600" u="none" cap="none" strike="noStrike">
                <a:solidFill>
                  <a:srgbClr val="EE4D2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3600"/>
              <a:buFont typeface="Open Sans"/>
              <a:buNone/>
              <a:defRPr b="0" i="0" sz="3600" u="none" cap="none" strike="noStrike">
                <a:solidFill>
                  <a:srgbClr val="EE4D2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3600"/>
              <a:buFont typeface="Open Sans"/>
              <a:buNone/>
              <a:defRPr b="0" i="0" sz="3600" u="none" cap="none" strike="noStrike">
                <a:solidFill>
                  <a:srgbClr val="EE4D2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3600"/>
              <a:buFont typeface="Open Sans"/>
              <a:buNone/>
              <a:defRPr b="0" i="0" sz="3600" u="none" cap="none" strike="noStrike">
                <a:solidFill>
                  <a:srgbClr val="EE4D2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3600"/>
              <a:buFont typeface="Open Sans"/>
              <a:buNone/>
              <a:defRPr b="0" i="0" sz="3600" u="none" cap="none" strike="noStrike">
                <a:solidFill>
                  <a:srgbClr val="EE4D2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51435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4500"/>
              <a:buFont typeface="Open Sans"/>
              <a:buChar char="•"/>
              <a:defRPr b="0" i="0" sz="3600" u="none" cap="none" strike="noStrike">
                <a:solidFill>
                  <a:srgbClr val="EE4D2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51435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4500"/>
              <a:buFont typeface="Open Sans"/>
              <a:buChar char="•"/>
              <a:defRPr b="0" i="0" sz="3600" u="none" cap="none" strike="noStrike">
                <a:solidFill>
                  <a:srgbClr val="EE4D2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51435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4500"/>
              <a:buFont typeface="Open Sans"/>
              <a:buChar char="•"/>
              <a:defRPr b="0" i="0" sz="3600" u="none" cap="none" strike="noStrike">
                <a:solidFill>
                  <a:srgbClr val="EE4D2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51435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4500"/>
              <a:buFont typeface="Open Sans"/>
              <a:buChar char="•"/>
              <a:defRPr b="0" i="0" sz="3600" u="none" cap="none" strike="noStrike">
                <a:solidFill>
                  <a:srgbClr val="EE4D2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2" name="Google Shape;42;gf27b5f83c0_2_0"/>
          <p:cNvSpPr/>
          <p:nvPr/>
        </p:nvSpPr>
        <p:spPr>
          <a:xfrm>
            <a:off x="15052" y="12422441"/>
            <a:ext cx="24399962" cy="2268310"/>
          </a:xfrm>
          <a:prstGeom prst="rect">
            <a:avLst/>
          </a:prstGeom>
          <a:solidFill>
            <a:srgbClr val="06008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" name="Google Shape;43;gf27b5f83c0_2_0"/>
          <p:cNvSpPr/>
          <p:nvPr/>
        </p:nvSpPr>
        <p:spPr>
          <a:xfrm>
            <a:off x="-31014" y="12422441"/>
            <a:ext cx="12204700" cy="2268310"/>
          </a:xfrm>
          <a:prstGeom prst="rect">
            <a:avLst/>
          </a:prstGeom>
          <a:solidFill>
            <a:srgbClr val="EE4D2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4" name="Google Shape;44;gf27b5f83c0_2_0"/>
          <p:cNvGrpSpPr/>
          <p:nvPr/>
        </p:nvGrpSpPr>
        <p:grpSpPr>
          <a:xfrm>
            <a:off x="9372073" y="2726737"/>
            <a:ext cx="5639854" cy="2629700"/>
            <a:chOff x="0" y="0"/>
            <a:chExt cx="5639853" cy="2629699"/>
          </a:xfrm>
        </p:grpSpPr>
        <p:pic>
          <p:nvPicPr>
            <p:cNvPr descr="Shopee_logo_en-02.png" id="45" name="Google Shape;45;gf27b5f83c0_2_0"/>
            <p:cNvPicPr preferRelativeResize="0"/>
            <p:nvPr/>
          </p:nvPicPr>
          <p:blipFill rotWithShape="1">
            <a:blip r:embed="rId1">
              <a:alphaModFix/>
            </a:blip>
            <a:srcRect b="24308" l="2858" r="66963" t="10174"/>
            <a:stretch/>
          </p:blipFill>
          <p:spPr>
            <a:xfrm>
              <a:off x="0" y="0"/>
              <a:ext cx="2624564" cy="2629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opee_logo_en-02.png" id="46" name="Google Shape;46;gf27b5f83c0_2_0"/>
            <p:cNvPicPr preferRelativeResize="0"/>
            <p:nvPr/>
          </p:nvPicPr>
          <p:blipFill rotWithShape="1">
            <a:blip r:embed="rId1">
              <a:alphaModFix/>
            </a:blip>
            <a:srcRect b="24308" l="62438" r="1516" t="10174"/>
            <a:stretch/>
          </p:blipFill>
          <p:spPr>
            <a:xfrm>
              <a:off x="2504963" y="0"/>
              <a:ext cx="3134890" cy="26296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" name="Google Shape;47;gf27b5f83c0_2_0"/>
          <p:cNvSpPr txBox="1"/>
          <p:nvPr>
            <p:ph idx="12" type="sldNum"/>
          </p:nvPr>
        </p:nvSpPr>
        <p:spPr>
          <a:xfrm>
            <a:off x="23384009" y="12808395"/>
            <a:ext cx="433811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2"/>
    <p:sldLayoutId id="2147483655" r:id="rId3"/>
    <p:sldLayoutId id="2147483656" r:id="rId4"/>
    <p:sldLayoutId id="214748365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Relationship Id="rId5" Type="http://schemas.openxmlformats.org/officeDocument/2006/relationships/image" Target="../media/image16.png"/><Relationship Id="rId6" Type="http://schemas.openxmlformats.org/officeDocument/2006/relationships/image" Target="../media/image34.png"/><Relationship Id="rId7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6.png"/><Relationship Id="rId4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Relationship Id="rId4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Relationship Id="rId4" Type="http://schemas.openxmlformats.org/officeDocument/2006/relationships/image" Target="../media/image4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docs.google.com/presentation/d/1G6GFKcXPFPeL2i42v1pTLBzxhABQXnFmTjywnrpAMWQ/edit#slide=id.p1" TargetMode="External"/><Relationship Id="rId4" Type="http://schemas.openxmlformats.org/officeDocument/2006/relationships/hyperlink" Target="https://confluence.shopee.io/pages/viewpage.action?pageId=671296426" TargetMode="External"/><Relationship Id="rId10" Type="http://schemas.openxmlformats.org/officeDocument/2006/relationships/hyperlink" Target="https://confluence.shopee.io/pages/viewpage.action?pageId=708663984" TargetMode="External"/><Relationship Id="rId9" Type="http://schemas.openxmlformats.org/officeDocument/2006/relationships/hyperlink" Target="https://confluence.shopee.io/pages/viewpage.action?pageId=613189331" TargetMode="External"/><Relationship Id="rId5" Type="http://schemas.openxmlformats.org/officeDocument/2006/relationships/hyperlink" Target="https://confluence.shopee.io/pages/viewpage.action?pageId=620661158" TargetMode="External"/><Relationship Id="rId6" Type="http://schemas.openxmlformats.org/officeDocument/2006/relationships/hyperlink" Target="https://confluence.shopee.io/pages/viewpage.action?pageId=621642983" TargetMode="External"/><Relationship Id="rId7" Type="http://schemas.openxmlformats.org/officeDocument/2006/relationships/hyperlink" Target="https://confluence.shopee.io/pages/viewpage.action?pageId=621642983" TargetMode="External"/><Relationship Id="rId8" Type="http://schemas.openxmlformats.org/officeDocument/2006/relationships/hyperlink" Target="https://confluence.shopee.io/pages/viewpage.action?pageId=613189331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jira.shopee.io/browse/SPSCTP-2087" TargetMode="External"/><Relationship Id="rId4" Type="http://schemas.openxmlformats.org/officeDocument/2006/relationships/hyperlink" Target="https://git.garena.com/zhi.xiao/my-movie" TargetMode="External"/><Relationship Id="rId5" Type="http://schemas.openxmlformats.org/officeDocument/2006/relationships/hyperlink" Target="http://drive.google.com/file/d/1gQcsbbkK2IEya3CYYPpfgc71zrA4UuAM/view" TargetMode="External"/><Relationship Id="rId6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f27b5f83c0_2_34"/>
          <p:cNvSpPr txBox="1"/>
          <p:nvPr/>
        </p:nvSpPr>
        <p:spPr>
          <a:xfrm>
            <a:off x="7652296" y="6978178"/>
            <a:ext cx="9079409" cy="1641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0000"/>
              <a:buFont typeface="Open Sans"/>
              <a:buNone/>
            </a:pPr>
            <a:r>
              <a:rPr b="1" i="0" lang="zh-CN" sz="10000" u="none" cap="none" strike="noStrike">
                <a:solidFill>
                  <a:srgbClr val="EE4D2D"/>
                </a:solidFill>
                <a:latin typeface="Open Sans"/>
                <a:ea typeface="Open Sans"/>
                <a:cs typeface="Open Sans"/>
                <a:sym typeface="Open Sans"/>
              </a:rPr>
              <a:t>试用期答辩材料</a:t>
            </a:r>
            <a:endParaRPr b="0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" name="Google Shape;78;gf27b5f83c0_2_34"/>
          <p:cNvSpPr txBox="1"/>
          <p:nvPr/>
        </p:nvSpPr>
        <p:spPr>
          <a:xfrm>
            <a:off x="10621051" y="9863650"/>
            <a:ext cx="63036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5400"/>
              <a:buFont typeface="Open Sans"/>
              <a:buNone/>
            </a:pPr>
            <a:r>
              <a:rPr b="0" i="0" lang="zh-CN" sz="54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肖志/2021-09-2</a:t>
            </a:r>
            <a:r>
              <a:rPr lang="zh-CN" sz="5400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endParaRPr b="0" i="0" sz="5400" u="none" cap="none" strike="noStrike">
              <a:solidFill>
                <a:srgbClr val="92929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f27b5f83c0_2_126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pen Sans"/>
              <a:buNone/>
            </a:pPr>
            <a:r>
              <a:rPr b="1" lang="zh-CN">
                <a:solidFill>
                  <a:schemeClr val="dk1"/>
                </a:solidFill>
              </a:rPr>
              <a:t>工作总结与</a:t>
            </a:r>
            <a:r>
              <a:rPr lang="zh-CN">
                <a:solidFill>
                  <a:schemeClr val="dk1"/>
                </a:solidFill>
              </a:rPr>
              <a:t>亮点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78" name="Google Shape;178;gf27b5f83c0_2_126"/>
          <p:cNvSpPr txBox="1"/>
          <p:nvPr/>
        </p:nvSpPr>
        <p:spPr>
          <a:xfrm>
            <a:off x="10180318" y="12802557"/>
            <a:ext cx="402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Open Sans"/>
              <a:buNone/>
            </a:pPr>
            <a:r>
              <a:rPr b="0" i="0" lang="zh-CN" sz="20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Private &amp;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f27b5f83c0_2_126"/>
          <p:cNvSpPr txBox="1"/>
          <p:nvPr/>
        </p:nvSpPr>
        <p:spPr>
          <a:xfrm>
            <a:off x="1220275" y="1627600"/>
            <a:ext cx="151398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692150" lvl="0" marL="6921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▪"/>
            </a:pPr>
            <a:r>
              <a:rPr b="0" i="0" lang="zh-CN" sz="4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业务需求1：</a:t>
            </a:r>
            <a:r>
              <a:rPr b="0" i="0" lang="zh-CN" sz="4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Times"/>
                <a:ea typeface="Times"/>
                <a:cs typeface="Times"/>
                <a:sym typeface="Times"/>
              </a:rPr>
              <a:t>Pickup Point Management ——开发实现</a:t>
            </a:r>
            <a:endParaRPr b="0" i="0" sz="4000" u="sng" cap="none" strike="noStrike">
              <a:solidFill>
                <a:srgbClr val="172B4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gf27b5f83c0_2_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5440" y="2871360"/>
            <a:ext cx="10732134" cy="8687436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f27b5f83c0_2_126"/>
          <p:cNvSpPr txBox="1"/>
          <p:nvPr/>
        </p:nvSpPr>
        <p:spPr>
          <a:xfrm>
            <a:off x="15882200" y="10799760"/>
            <a:ext cx="402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进入Order List请求数据流程</a:t>
            </a:r>
            <a:r>
              <a:rPr b="0" i="0" lang="zh-CN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gf27b5f83c0_2_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41424" y="2610700"/>
            <a:ext cx="9096814" cy="8036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27b5f83c0_2_135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pen Sans"/>
              <a:buNone/>
            </a:pPr>
            <a:r>
              <a:rPr b="1" lang="zh-CN">
                <a:solidFill>
                  <a:schemeClr val="dk1"/>
                </a:solidFill>
              </a:rPr>
              <a:t>工作总结与</a:t>
            </a:r>
            <a:r>
              <a:rPr lang="zh-CN">
                <a:solidFill>
                  <a:schemeClr val="dk1"/>
                </a:solidFill>
              </a:rPr>
              <a:t>亮点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88" name="Google Shape;188;gf27b5f83c0_2_135"/>
          <p:cNvSpPr txBox="1"/>
          <p:nvPr/>
        </p:nvSpPr>
        <p:spPr>
          <a:xfrm>
            <a:off x="10180318" y="12802557"/>
            <a:ext cx="402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Open Sans"/>
              <a:buNone/>
            </a:pPr>
            <a:r>
              <a:rPr b="0" i="0" lang="zh-CN" sz="20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Private &amp;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f27b5f83c0_2_135"/>
          <p:cNvSpPr txBox="1"/>
          <p:nvPr/>
        </p:nvSpPr>
        <p:spPr>
          <a:xfrm>
            <a:off x="1220275" y="1627600"/>
            <a:ext cx="151398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692150" lvl="0" marL="6921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▪"/>
            </a:pPr>
            <a:r>
              <a:rPr b="0" i="0" lang="zh-CN" sz="4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业务需求1：</a:t>
            </a:r>
            <a:r>
              <a:rPr b="0" i="0" lang="zh-CN" sz="4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Times"/>
                <a:ea typeface="Times"/>
                <a:cs typeface="Times"/>
                <a:sym typeface="Times"/>
              </a:rPr>
              <a:t>Pickup Point Management ——开发实现</a:t>
            </a:r>
            <a:endParaRPr b="0" i="0" sz="4000" u="sng" cap="none" strike="noStrike">
              <a:solidFill>
                <a:srgbClr val="172B4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gf27b5f83c0_2_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815" y="3944268"/>
            <a:ext cx="11195683" cy="378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f27b5f83c0_2_135"/>
          <p:cNvSpPr txBox="1"/>
          <p:nvPr/>
        </p:nvSpPr>
        <p:spPr>
          <a:xfrm>
            <a:off x="293835" y="8710430"/>
            <a:ext cx="104928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1、NoScrollShopGridView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2、自定义SimpleListAdapter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3、重载getView，根据shopId数量来设置每个item宽度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@Override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public View getView(int position, View convertView, ViewGroup parent)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gf27b5f83c0_2_1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28388" y="3227526"/>
            <a:ext cx="3859375" cy="694720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f27b5f83c0_2_135"/>
          <p:cNvSpPr txBox="1"/>
          <p:nvPr/>
        </p:nvSpPr>
        <p:spPr>
          <a:xfrm>
            <a:off x="15626649" y="5388400"/>
            <a:ext cx="8757300" cy="45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1、MultiItemEntity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public static final int TYPE_SHOP_INFO = 0;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public static final int TYPE_ORDER_INFO = 1;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2、自定义BaseMultiItemQuickAdapter 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3、建立对应关系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type_shop_info------CheckedItem&lt;PupOrderWithShopBean&gt;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type_order_info------CheckedItem&lt;PickupOrderBean&gt;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4、根据list每个item信息，在打勾和去掉打勾时做出相应的变化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f27b5f83c0_2_145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pen Sans"/>
              <a:buNone/>
            </a:pPr>
            <a:r>
              <a:rPr b="1" lang="zh-CN">
                <a:solidFill>
                  <a:schemeClr val="dk1"/>
                </a:solidFill>
              </a:rPr>
              <a:t>工作总结与</a:t>
            </a:r>
            <a:r>
              <a:rPr lang="zh-CN">
                <a:solidFill>
                  <a:schemeClr val="dk1"/>
                </a:solidFill>
              </a:rPr>
              <a:t>亮点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99" name="Google Shape;199;gf27b5f83c0_2_145"/>
          <p:cNvSpPr txBox="1"/>
          <p:nvPr/>
        </p:nvSpPr>
        <p:spPr>
          <a:xfrm>
            <a:off x="10180318" y="12802557"/>
            <a:ext cx="402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Open Sans"/>
              <a:buNone/>
            </a:pPr>
            <a:r>
              <a:rPr b="0" i="0" lang="zh-CN" sz="20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Private &amp;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f27b5f83c0_2_145"/>
          <p:cNvSpPr txBox="1"/>
          <p:nvPr/>
        </p:nvSpPr>
        <p:spPr>
          <a:xfrm>
            <a:off x="1220275" y="1627600"/>
            <a:ext cx="151398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692150" lvl="0" marL="6921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▪"/>
            </a:pPr>
            <a:r>
              <a:rPr b="0" i="0" lang="zh-CN" sz="4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业务需求1：</a:t>
            </a:r>
            <a:r>
              <a:rPr b="0" i="0" lang="zh-CN" sz="4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Times"/>
                <a:ea typeface="Times"/>
                <a:cs typeface="Times"/>
                <a:sym typeface="Times"/>
              </a:rPr>
              <a:t>Pickup Point Management ——开发实现</a:t>
            </a:r>
            <a:endParaRPr b="0" i="0" sz="4000" u="sng" cap="none" strike="noStrike">
              <a:solidFill>
                <a:srgbClr val="172B4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gf27b5f83c0_2_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34375" y="3525800"/>
            <a:ext cx="9178975" cy="57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f27b5f83c0_2_1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0400" y="3036675"/>
            <a:ext cx="11400724" cy="688520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f27b5f83c0_2_145"/>
          <p:cNvSpPr txBox="1"/>
          <p:nvPr/>
        </p:nvSpPr>
        <p:spPr>
          <a:xfrm>
            <a:off x="4015105" y="10304780"/>
            <a:ext cx="506222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Order List 页面演进—类继承关系</a:t>
            </a:r>
            <a:r>
              <a:rPr b="0" i="0" lang="zh-CN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f27b5f83c0_2_145"/>
          <p:cNvSpPr txBox="1"/>
          <p:nvPr/>
        </p:nvSpPr>
        <p:spPr>
          <a:xfrm>
            <a:off x="16238220" y="9677400"/>
            <a:ext cx="464312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On-Hold 页面演进—类继承关系</a:t>
            </a:r>
            <a:r>
              <a:rPr b="0" i="0" lang="zh-CN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27b5f83c0_2_164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pen Sans"/>
              <a:buNone/>
            </a:pPr>
            <a:r>
              <a:rPr b="1" lang="zh-CN">
                <a:solidFill>
                  <a:schemeClr val="dk1"/>
                </a:solidFill>
              </a:rPr>
              <a:t>工作总结与</a:t>
            </a:r>
            <a:r>
              <a:rPr lang="zh-CN">
                <a:solidFill>
                  <a:schemeClr val="dk1"/>
                </a:solidFill>
              </a:rPr>
              <a:t>亮点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10" name="Google Shape;210;gf27b5f83c0_2_164"/>
          <p:cNvSpPr txBox="1"/>
          <p:nvPr/>
        </p:nvSpPr>
        <p:spPr>
          <a:xfrm>
            <a:off x="10180318" y="12802557"/>
            <a:ext cx="402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Open Sans"/>
              <a:buNone/>
            </a:pPr>
            <a:r>
              <a:rPr b="0" i="0" lang="zh-CN" sz="20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Private &amp;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gf27b5f83c0_2_164"/>
          <p:cNvSpPr txBox="1"/>
          <p:nvPr/>
        </p:nvSpPr>
        <p:spPr>
          <a:xfrm>
            <a:off x="1220275" y="1627600"/>
            <a:ext cx="151398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692150" lvl="0" marL="6921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▪"/>
            </a:pPr>
            <a:r>
              <a:rPr b="0" i="0" lang="zh-CN" sz="4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业务需求2：</a:t>
            </a:r>
            <a:r>
              <a:rPr b="0" i="0" lang="zh-CN" sz="4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Delivery业务首页改版优化 ——Delivery业务简介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gf27b5f83c0_2_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6600" y="2364125"/>
            <a:ext cx="13767599" cy="10270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f27b5f83c0_2_171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pen Sans"/>
              <a:buNone/>
            </a:pPr>
            <a:r>
              <a:rPr b="1" lang="zh-CN">
                <a:solidFill>
                  <a:schemeClr val="dk1"/>
                </a:solidFill>
              </a:rPr>
              <a:t>工作总结与</a:t>
            </a:r>
            <a:r>
              <a:rPr lang="zh-CN">
                <a:solidFill>
                  <a:schemeClr val="dk1"/>
                </a:solidFill>
              </a:rPr>
              <a:t>亮点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18" name="Google Shape;218;gf27b5f83c0_2_171"/>
          <p:cNvSpPr txBox="1"/>
          <p:nvPr/>
        </p:nvSpPr>
        <p:spPr>
          <a:xfrm>
            <a:off x="10180318" y="12802557"/>
            <a:ext cx="402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Open Sans"/>
              <a:buNone/>
            </a:pPr>
            <a:r>
              <a:rPr b="0" i="0" lang="zh-CN" sz="20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Private &amp;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f27b5f83c0_2_171"/>
          <p:cNvSpPr txBox="1"/>
          <p:nvPr/>
        </p:nvSpPr>
        <p:spPr>
          <a:xfrm>
            <a:off x="1220275" y="1627600"/>
            <a:ext cx="151398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692150" lvl="0" marL="6921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▪"/>
            </a:pPr>
            <a:r>
              <a:rPr b="0" i="0" lang="zh-CN" sz="4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业务需求2：</a:t>
            </a:r>
            <a:r>
              <a:rPr b="0" i="0" lang="zh-CN" sz="4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Delivery业务首页改版优化 ——Delivery业务流程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gf27b5f83c0_2_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4090" y="3940175"/>
            <a:ext cx="3883025" cy="6144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f27b5f83c0_2_1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43010" y="3785870"/>
            <a:ext cx="7506970" cy="6144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f27b5f83c0_2_1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08245" y="3940175"/>
            <a:ext cx="3717290" cy="6145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f27b5f83c0_2_1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467455" y="3797300"/>
            <a:ext cx="3717290" cy="6133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f27b5f83c0_2_17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302220" y="3797300"/>
            <a:ext cx="3695065" cy="613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f27b5f83c0_2_171"/>
          <p:cNvSpPr txBox="1"/>
          <p:nvPr/>
        </p:nvSpPr>
        <p:spPr>
          <a:xfrm>
            <a:off x="10384790" y="10438765"/>
            <a:ext cx="506222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Delivery业务流程</a:t>
            </a:r>
            <a:r>
              <a:rPr b="0" i="0" lang="zh-CN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27b5f83c0_2_183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pen Sans"/>
              <a:buNone/>
            </a:pPr>
            <a:r>
              <a:rPr b="1" lang="zh-CN">
                <a:solidFill>
                  <a:schemeClr val="dk1"/>
                </a:solidFill>
              </a:rPr>
              <a:t>工作总结与</a:t>
            </a:r>
            <a:r>
              <a:rPr lang="zh-CN">
                <a:solidFill>
                  <a:schemeClr val="dk1"/>
                </a:solidFill>
              </a:rPr>
              <a:t>亮点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31" name="Google Shape;231;gf27b5f83c0_2_183"/>
          <p:cNvSpPr txBox="1"/>
          <p:nvPr/>
        </p:nvSpPr>
        <p:spPr>
          <a:xfrm>
            <a:off x="10180318" y="12802557"/>
            <a:ext cx="402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Open Sans"/>
              <a:buNone/>
            </a:pPr>
            <a:r>
              <a:rPr b="0" i="0" lang="zh-CN" sz="20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Private &amp;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gf27b5f83c0_2_183"/>
          <p:cNvSpPr txBox="1"/>
          <p:nvPr/>
        </p:nvSpPr>
        <p:spPr>
          <a:xfrm>
            <a:off x="1220275" y="1627600"/>
            <a:ext cx="151398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692150" lvl="0" marL="6921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▪"/>
            </a:pPr>
            <a:r>
              <a:rPr b="0" i="0" lang="zh-CN" sz="4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业务需求2：</a:t>
            </a:r>
            <a:r>
              <a:rPr b="0" i="0" lang="zh-CN" sz="4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Delivery业务首页改版优化 ——需求背景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gf27b5f83c0_2_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4770" y="2986405"/>
            <a:ext cx="10339070" cy="841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f27b5f83c0_2_183"/>
          <p:cNvSpPr txBox="1"/>
          <p:nvPr/>
        </p:nvSpPr>
        <p:spPr>
          <a:xfrm>
            <a:off x="12821190" y="4086725"/>
            <a:ext cx="11053500" cy="60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Todo页面痛点：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zh-CN" sz="2400"/>
              <a:t>、</a:t>
            </a: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筛选栏可拓展性不足，无法支撑更强的筛选功能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zh-CN" sz="2400"/>
              <a:t>、</a:t>
            </a: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仅有简单的拖动排序，无法满足分组等实际存在的需求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zh-CN" sz="2400"/>
              <a:t>、</a:t>
            </a: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司机不关注TN的具体数字，样式上无需突出展示，但需要提供快捷复制功能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zh-CN" sz="2400"/>
              <a:t>、</a:t>
            </a: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标签数量较多时会被折叠（目前最多有5个）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zh-CN" sz="2400"/>
              <a:t>、</a:t>
            </a: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绝大部分市场SOP要求司机必须联系收件人，To do列表页无对应的操作，目前业务上较为关注电联/短信率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r>
              <a:rPr lang="zh-CN" sz="2400"/>
              <a:t>、</a:t>
            </a: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地址信息不全且优先级较低，需要频繁进入详情页查看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r>
              <a:rPr lang="zh-CN" sz="2400"/>
              <a:t>、</a:t>
            </a: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扫描按钮为高频操作，但尺寸较小，且位置太靠边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f27b5f83c0_2_191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pen Sans"/>
              <a:buNone/>
            </a:pPr>
            <a:r>
              <a:rPr b="1" lang="zh-CN">
                <a:solidFill>
                  <a:schemeClr val="dk1"/>
                </a:solidFill>
              </a:rPr>
              <a:t>工作总结与</a:t>
            </a:r>
            <a:r>
              <a:rPr lang="zh-CN">
                <a:solidFill>
                  <a:schemeClr val="dk1"/>
                </a:solidFill>
              </a:rPr>
              <a:t>亮点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40" name="Google Shape;240;gf27b5f83c0_2_191"/>
          <p:cNvSpPr txBox="1"/>
          <p:nvPr/>
        </p:nvSpPr>
        <p:spPr>
          <a:xfrm>
            <a:off x="10180318" y="12802557"/>
            <a:ext cx="402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Open Sans"/>
              <a:buNone/>
            </a:pPr>
            <a:r>
              <a:rPr b="0" i="0" lang="zh-CN" sz="20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Private &amp;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f27b5f83c0_2_191"/>
          <p:cNvSpPr txBox="1"/>
          <p:nvPr/>
        </p:nvSpPr>
        <p:spPr>
          <a:xfrm>
            <a:off x="1220275" y="1627600"/>
            <a:ext cx="151398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692150" lvl="0" marL="6921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▪"/>
            </a:pPr>
            <a:r>
              <a:rPr b="0" i="0" lang="zh-CN" sz="4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业务需求2：</a:t>
            </a:r>
            <a:r>
              <a:rPr b="0" i="0" lang="zh-CN" sz="4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Delivery业务首页改版优化 ——需求简介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gf27b5f83c0_2_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4960" y="2740025"/>
            <a:ext cx="13594080" cy="794194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f27b5f83c0_2_191"/>
          <p:cNvSpPr txBox="1"/>
          <p:nvPr/>
        </p:nvSpPr>
        <p:spPr>
          <a:xfrm>
            <a:off x="5525135" y="10773410"/>
            <a:ext cx="15963900" cy="19380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1、首页整体UI美化（todo/delivered/onhold 列表），包括筛选框、扫描按钮，突出显示关键时间等；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2、提升关键信息（地址、关键标签）展示优先级，提高可用性和易用性；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3、强调电联和短信行为，同时及时反馈电联短信行为，提高电联短信率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f27b5f83c0_2_199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pen Sans"/>
              <a:buNone/>
            </a:pPr>
            <a:r>
              <a:rPr b="1" lang="zh-CN">
                <a:solidFill>
                  <a:schemeClr val="dk1"/>
                </a:solidFill>
              </a:rPr>
              <a:t>工作总结与</a:t>
            </a:r>
            <a:r>
              <a:rPr lang="zh-CN">
                <a:solidFill>
                  <a:schemeClr val="dk1"/>
                </a:solidFill>
              </a:rPr>
              <a:t>亮点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49" name="Google Shape;249;gf27b5f83c0_2_199"/>
          <p:cNvSpPr txBox="1"/>
          <p:nvPr/>
        </p:nvSpPr>
        <p:spPr>
          <a:xfrm>
            <a:off x="10180318" y="12802557"/>
            <a:ext cx="402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Open Sans"/>
              <a:buNone/>
            </a:pPr>
            <a:r>
              <a:rPr b="0" i="0" lang="zh-CN" sz="20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Private &amp;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f27b5f83c0_2_199"/>
          <p:cNvSpPr txBox="1"/>
          <p:nvPr/>
        </p:nvSpPr>
        <p:spPr>
          <a:xfrm>
            <a:off x="1220275" y="1627600"/>
            <a:ext cx="151398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692150" lvl="0" marL="6921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▪"/>
            </a:pPr>
            <a:r>
              <a:rPr b="0" i="0" lang="zh-CN" sz="4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业务需求2：</a:t>
            </a:r>
            <a:r>
              <a:rPr b="0" i="0" lang="zh-CN" sz="4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Delivery业务首页改版优化 ——开发实现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gf27b5f83c0_2_1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5945" y="2886710"/>
            <a:ext cx="18903951" cy="794194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f27b5f83c0_2_199"/>
          <p:cNvSpPr txBox="1"/>
          <p:nvPr/>
        </p:nvSpPr>
        <p:spPr>
          <a:xfrm>
            <a:off x="8046720" y="11257280"/>
            <a:ext cx="7785100" cy="1198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1、原有DropdownButton和DropdownView流程删除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2、使用公共下拉菜单协调器DropDownCoordinator实现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f27b5f83c0_2_207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pen Sans"/>
              <a:buNone/>
            </a:pPr>
            <a:r>
              <a:rPr b="1" lang="zh-CN">
                <a:solidFill>
                  <a:schemeClr val="dk1"/>
                </a:solidFill>
              </a:rPr>
              <a:t>工作总结与</a:t>
            </a:r>
            <a:r>
              <a:rPr lang="zh-CN">
                <a:solidFill>
                  <a:schemeClr val="dk1"/>
                </a:solidFill>
              </a:rPr>
              <a:t>亮点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58" name="Google Shape;258;gf27b5f83c0_2_207"/>
          <p:cNvSpPr txBox="1"/>
          <p:nvPr/>
        </p:nvSpPr>
        <p:spPr>
          <a:xfrm>
            <a:off x="10180318" y="12802557"/>
            <a:ext cx="402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Open Sans"/>
              <a:buNone/>
            </a:pPr>
            <a:r>
              <a:rPr b="0" i="0" lang="zh-CN" sz="20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Private &amp;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f27b5f83c0_2_207"/>
          <p:cNvSpPr txBox="1"/>
          <p:nvPr/>
        </p:nvSpPr>
        <p:spPr>
          <a:xfrm>
            <a:off x="1220275" y="1627600"/>
            <a:ext cx="151398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692150" lvl="0" marL="6921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▪"/>
            </a:pPr>
            <a:r>
              <a:rPr b="0" i="0" lang="zh-CN" sz="4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业务需求2：</a:t>
            </a:r>
            <a:r>
              <a:rPr b="0" i="0" lang="zh-CN" sz="4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Delivery业务首页改版优化 ——开发实现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gf27b5f83c0_2_2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4515" y="3016885"/>
            <a:ext cx="9657715" cy="657733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f27b5f83c0_2_207"/>
          <p:cNvSpPr txBox="1"/>
          <p:nvPr/>
        </p:nvSpPr>
        <p:spPr>
          <a:xfrm>
            <a:off x="6597650" y="10271760"/>
            <a:ext cx="15963900" cy="1568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1、原有按顺序叠加标签Textview不合理，如果多个标签显示存在问题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2、使用FlowLayout布局显示，自定义adapter，对于Urgent标签使用指定TextView加入layout，构造随机数自验证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f27b5f83c0_2_215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pen Sans"/>
              <a:buNone/>
            </a:pPr>
            <a:r>
              <a:rPr b="1" lang="zh-CN">
                <a:solidFill>
                  <a:schemeClr val="dk1"/>
                </a:solidFill>
              </a:rPr>
              <a:t>工作总结与</a:t>
            </a:r>
            <a:r>
              <a:rPr lang="zh-CN">
                <a:solidFill>
                  <a:schemeClr val="dk1"/>
                </a:solidFill>
              </a:rPr>
              <a:t>亮点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67" name="Google Shape;267;gf27b5f83c0_2_215"/>
          <p:cNvSpPr txBox="1"/>
          <p:nvPr/>
        </p:nvSpPr>
        <p:spPr>
          <a:xfrm>
            <a:off x="10180318" y="12802557"/>
            <a:ext cx="402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Open Sans"/>
              <a:buNone/>
            </a:pPr>
            <a:r>
              <a:rPr b="0" i="0" lang="zh-CN" sz="20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Private &amp;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f27b5f83c0_2_215"/>
          <p:cNvSpPr txBox="1"/>
          <p:nvPr/>
        </p:nvSpPr>
        <p:spPr>
          <a:xfrm>
            <a:off x="1220275" y="1627600"/>
            <a:ext cx="151398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692150" lvl="0" marL="6921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▪"/>
            </a:pPr>
            <a:r>
              <a:rPr b="0" i="0" lang="zh-CN" sz="4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业务需求2：</a:t>
            </a:r>
            <a:r>
              <a:rPr b="0" i="0" lang="zh-CN" sz="4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Delivery业务首页改版优化 ——开发实现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gf27b5f83c0_2_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645" y="3206115"/>
            <a:ext cx="4953000" cy="8204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f27b5f83c0_2_2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0955" y="3174365"/>
            <a:ext cx="4965700" cy="826833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f27b5f83c0_2_215"/>
          <p:cNvSpPr/>
          <p:nvPr/>
        </p:nvSpPr>
        <p:spPr>
          <a:xfrm>
            <a:off x="6337660" y="7092675"/>
            <a:ext cx="1224300" cy="43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25400">
            <a:solidFill>
              <a:srgbClr val="BA48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f27b5f83c0_2_215"/>
          <p:cNvSpPr txBox="1"/>
          <p:nvPr/>
        </p:nvSpPr>
        <p:spPr>
          <a:xfrm>
            <a:off x="17566641" y="12430760"/>
            <a:ext cx="506222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电联/短信记录流程</a:t>
            </a:r>
            <a:r>
              <a:rPr b="0" i="0" lang="zh-CN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gf27b5f83c0_2_2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53905" y="2610700"/>
            <a:ext cx="10353831" cy="9667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f27b5f83c0_2_40"/>
          <p:cNvSpPr txBox="1"/>
          <p:nvPr>
            <p:ph type="title"/>
          </p:nvPr>
        </p:nvSpPr>
        <p:spPr>
          <a:xfrm>
            <a:off x="2794930" y="164802"/>
            <a:ext cx="18086111" cy="146294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pen Sans"/>
              <a:buNone/>
            </a:pPr>
            <a:r>
              <a:rPr b="1" lang="zh-CN">
                <a:solidFill>
                  <a:schemeClr val="dk1"/>
                </a:solidFill>
              </a:rPr>
              <a:t>试用期答辩目录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4" name="Google Shape;84;gf27b5f83c0_2_40"/>
          <p:cNvSpPr txBox="1"/>
          <p:nvPr/>
        </p:nvSpPr>
        <p:spPr>
          <a:xfrm>
            <a:off x="10180318" y="12802557"/>
            <a:ext cx="40233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Open Sans"/>
              <a:buNone/>
            </a:pPr>
            <a:r>
              <a:rPr b="0" i="0" lang="zh-CN" sz="20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Private &amp;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gf27b5f83c0_2_40"/>
          <p:cNvSpPr txBox="1"/>
          <p:nvPr/>
        </p:nvSpPr>
        <p:spPr>
          <a:xfrm>
            <a:off x="7100250" y="1879100"/>
            <a:ext cx="6723900" cy="21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2150" lvl="0" marL="69215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▪"/>
            </a:pPr>
            <a:r>
              <a:rPr b="0" i="0" lang="zh-C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毕业院校/学历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2150" lvl="0" marL="69215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▪"/>
            </a:pPr>
            <a:r>
              <a:rPr b="0" i="0" lang="zh-C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工作经历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2150" lvl="0" marL="69215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▪"/>
            </a:pPr>
            <a:r>
              <a:rPr b="0" i="0" lang="zh-C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专长技术领域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gf27b5f83c0_2_40"/>
          <p:cNvSpPr txBox="1"/>
          <p:nvPr/>
        </p:nvSpPr>
        <p:spPr>
          <a:xfrm>
            <a:off x="7100250" y="5070388"/>
            <a:ext cx="59556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92150" lvl="0" marL="69215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▪"/>
            </a:pPr>
            <a:r>
              <a:rPr b="0" i="0" lang="zh-C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负责的业务或项目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2150" lvl="0" marL="69215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▪"/>
            </a:pPr>
            <a:r>
              <a:rPr b="0" i="0" lang="zh-C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关键或亮点工作成果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2150" lvl="0" marL="69215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▪"/>
            </a:pPr>
            <a:r>
              <a:rPr b="0" i="0" lang="zh-C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待改进之处及所需支持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gf27b5f83c0_2_40"/>
          <p:cNvSpPr txBox="1"/>
          <p:nvPr/>
        </p:nvSpPr>
        <p:spPr>
          <a:xfrm>
            <a:off x="7100249" y="7775413"/>
            <a:ext cx="61581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692150" lvl="0" marL="69215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▪"/>
            </a:pPr>
            <a:r>
              <a:rPr b="0" i="0" lang="zh-C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未来3-6个月的工作规划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2150" lvl="0" marL="69215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▪"/>
            </a:pPr>
            <a:r>
              <a:rPr b="0" i="0" lang="zh-C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面临的挑战和困惑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2150" lvl="0" marL="69215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▪"/>
            </a:pPr>
            <a:r>
              <a:rPr b="0" i="0" lang="zh-C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需要哪些指导与资源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" name="Google Shape;88;gf27b5f83c0_2_40"/>
          <p:cNvGrpSpPr/>
          <p:nvPr/>
        </p:nvGrpSpPr>
        <p:grpSpPr>
          <a:xfrm>
            <a:off x="1421810" y="1879102"/>
            <a:ext cx="4986088" cy="2138691"/>
            <a:chOff x="-1" y="56982"/>
            <a:chExt cx="2493044" cy="977330"/>
          </a:xfrm>
        </p:grpSpPr>
        <p:sp>
          <p:nvSpPr>
            <p:cNvPr id="89" name="Google Shape;89;gf27b5f83c0_2_40"/>
            <p:cNvSpPr/>
            <p:nvPr/>
          </p:nvSpPr>
          <p:spPr>
            <a:xfrm>
              <a:off x="-1" y="56982"/>
              <a:ext cx="2493044" cy="977330"/>
            </a:xfrm>
            <a:prstGeom prst="rect">
              <a:avLst/>
            </a:prstGeom>
            <a:solidFill>
              <a:srgbClr val="EE4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Helvetica Neue"/>
                <a:buNone/>
              </a:pPr>
              <a:r>
                <a:t/>
              </a:r>
              <a:endPara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gf27b5f83c0_2_40"/>
            <p:cNvSpPr txBox="1"/>
            <p:nvPr/>
          </p:nvSpPr>
          <p:spPr>
            <a:xfrm>
              <a:off x="45719" y="304002"/>
              <a:ext cx="2401500" cy="33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b="0" i="0" lang="zh-CN" sz="3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自我介绍</a:t>
              </a:r>
              <a:endPara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" name="Google Shape;91;gf27b5f83c0_2_40"/>
          <p:cNvGrpSpPr/>
          <p:nvPr/>
        </p:nvGrpSpPr>
        <p:grpSpPr>
          <a:xfrm>
            <a:off x="1421810" y="4808694"/>
            <a:ext cx="4986088" cy="2307769"/>
            <a:chOff x="-1" y="0"/>
            <a:chExt cx="2493044" cy="977330"/>
          </a:xfrm>
        </p:grpSpPr>
        <p:sp>
          <p:nvSpPr>
            <p:cNvPr id="92" name="Google Shape;92;gf27b5f83c0_2_40"/>
            <p:cNvSpPr/>
            <p:nvPr/>
          </p:nvSpPr>
          <p:spPr>
            <a:xfrm>
              <a:off x="-1" y="0"/>
              <a:ext cx="2493044" cy="977330"/>
            </a:xfrm>
            <a:prstGeom prst="rect">
              <a:avLst/>
            </a:prstGeom>
            <a:solidFill>
              <a:srgbClr val="EE4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Helvetica Neue"/>
                <a:buNone/>
              </a:pPr>
              <a:r>
                <a:t/>
              </a:r>
              <a:endPara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gf27b5f83c0_2_40"/>
            <p:cNvSpPr txBox="1"/>
            <p:nvPr/>
          </p:nvSpPr>
          <p:spPr>
            <a:xfrm>
              <a:off x="45719" y="304000"/>
              <a:ext cx="2401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b="0" i="0" lang="zh-CN" sz="3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工作总结与亮点</a:t>
              </a:r>
              <a:endPara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" name="Google Shape;94;gf27b5f83c0_2_40"/>
          <p:cNvGrpSpPr/>
          <p:nvPr/>
        </p:nvGrpSpPr>
        <p:grpSpPr>
          <a:xfrm>
            <a:off x="1421810" y="7775478"/>
            <a:ext cx="4986088" cy="1954660"/>
            <a:chOff x="-1" y="0"/>
            <a:chExt cx="2493044" cy="977330"/>
          </a:xfrm>
        </p:grpSpPr>
        <p:sp>
          <p:nvSpPr>
            <p:cNvPr id="95" name="Google Shape;95;gf27b5f83c0_2_40"/>
            <p:cNvSpPr/>
            <p:nvPr/>
          </p:nvSpPr>
          <p:spPr>
            <a:xfrm>
              <a:off x="-1" y="0"/>
              <a:ext cx="2493044" cy="977330"/>
            </a:xfrm>
            <a:prstGeom prst="rect">
              <a:avLst/>
            </a:prstGeom>
            <a:solidFill>
              <a:srgbClr val="EE4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Helvetica Neue"/>
                <a:buNone/>
              </a:pPr>
              <a:r>
                <a:t/>
              </a:r>
              <a:endPara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gf27b5f83c0_2_40"/>
            <p:cNvSpPr txBox="1"/>
            <p:nvPr/>
          </p:nvSpPr>
          <p:spPr>
            <a:xfrm>
              <a:off x="45719" y="304000"/>
              <a:ext cx="2401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b="0" i="0" lang="zh-CN" sz="3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未来规划和挑战</a:t>
              </a:r>
              <a:endPara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" name="Google Shape;97;gf27b5f83c0_2_40"/>
          <p:cNvSpPr txBox="1"/>
          <p:nvPr/>
        </p:nvSpPr>
        <p:spPr>
          <a:xfrm>
            <a:off x="7100256" y="10534175"/>
            <a:ext cx="51186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692150" lvl="0" marL="69215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▪"/>
            </a:pPr>
            <a:r>
              <a:rPr b="0" i="0" lang="zh-C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参加的培训与课程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2150" lvl="0" marL="69215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▪"/>
            </a:pPr>
            <a:r>
              <a:rPr b="0" i="0" lang="zh-C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从中取得的收获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2150" lvl="0" marL="69215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▪"/>
            </a:pPr>
            <a:r>
              <a:rPr b="0" i="0" lang="zh-C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有过哪些分享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" name="Google Shape;98;gf27b5f83c0_2_40"/>
          <p:cNvGrpSpPr/>
          <p:nvPr/>
        </p:nvGrpSpPr>
        <p:grpSpPr>
          <a:xfrm>
            <a:off x="1421860" y="10534178"/>
            <a:ext cx="4986000" cy="1954800"/>
            <a:chOff x="-1" y="0"/>
            <a:chExt cx="2493000" cy="977400"/>
          </a:xfrm>
        </p:grpSpPr>
        <p:sp>
          <p:nvSpPr>
            <p:cNvPr id="99" name="Google Shape;99;gf27b5f83c0_2_40"/>
            <p:cNvSpPr/>
            <p:nvPr/>
          </p:nvSpPr>
          <p:spPr>
            <a:xfrm>
              <a:off x="-1" y="0"/>
              <a:ext cx="2493000" cy="977400"/>
            </a:xfrm>
            <a:prstGeom prst="rect">
              <a:avLst/>
            </a:prstGeom>
            <a:solidFill>
              <a:srgbClr val="EE4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Helvetica Neue"/>
                <a:buNone/>
              </a:pPr>
              <a:r>
                <a:t/>
              </a:r>
              <a:endPara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gf27b5f83c0_2_40"/>
            <p:cNvSpPr txBox="1"/>
            <p:nvPr/>
          </p:nvSpPr>
          <p:spPr>
            <a:xfrm>
              <a:off x="45719" y="304000"/>
              <a:ext cx="2401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b="0" i="0" lang="zh-CN" sz="3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学习和分享</a:t>
              </a:r>
              <a:endPara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f27b5f83c0_2_226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pen Sans"/>
              <a:buNone/>
            </a:pPr>
            <a:r>
              <a:rPr b="1" lang="zh-CN">
                <a:solidFill>
                  <a:schemeClr val="dk1"/>
                </a:solidFill>
              </a:rPr>
              <a:t>工作总结与</a:t>
            </a:r>
            <a:r>
              <a:rPr lang="zh-CN">
                <a:solidFill>
                  <a:schemeClr val="dk1"/>
                </a:solidFill>
              </a:rPr>
              <a:t>亮点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79" name="Google Shape;279;gf27b5f83c0_2_226"/>
          <p:cNvSpPr txBox="1"/>
          <p:nvPr/>
        </p:nvSpPr>
        <p:spPr>
          <a:xfrm>
            <a:off x="10180318" y="12802557"/>
            <a:ext cx="402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Open Sans"/>
              <a:buNone/>
            </a:pPr>
            <a:r>
              <a:rPr b="0" i="0" lang="zh-CN" sz="20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Private &amp;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f27b5f83c0_2_226"/>
          <p:cNvSpPr txBox="1"/>
          <p:nvPr/>
        </p:nvSpPr>
        <p:spPr>
          <a:xfrm>
            <a:off x="1220275" y="1627600"/>
            <a:ext cx="151398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692150" lvl="0" marL="6921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▪"/>
            </a:pPr>
            <a:r>
              <a:rPr b="0" i="0" lang="zh-CN" sz="4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业务需求2：</a:t>
            </a:r>
            <a:r>
              <a:rPr b="0" i="0" lang="zh-CN" sz="4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Delivery业务首页改版优化 ——开发实现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f27b5f83c0_2_226"/>
          <p:cNvSpPr txBox="1"/>
          <p:nvPr/>
        </p:nvSpPr>
        <p:spPr>
          <a:xfrm>
            <a:off x="14404975" y="5888990"/>
            <a:ext cx="8555990" cy="2306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1、尝试修改ZXingView源码，可自定义扫描线条边距和扫描范围，性能不理想，并且改动较大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2、监听键盘高度，根据layout布局可见高度与输入框高度，结合状态栏高度，动态调整跟随键盘显示和隐藏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gf27b5f83c0_2_2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6045" y="3122930"/>
            <a:ext cx="4978400" cy="8230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f27b5f83c0_2_2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2460" y="2852420"/>
            <a:ext cx="5029200" cy="8814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f27b5f83c0_2_235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pen Sans"/>
              <a:buNone/>
            </a:pPr>
            <a:r>
              <a:rPr b="1" lang="zh-CN">
                <a:solidFill>
                  <a:schemeClr val="dk1"/>
                </a:solidFill>
              </a:rPr>
              <a:t>工作总结与</a:t>
            </a:r>
            <a:r>
              <a:rPr lang="zh-CN">
                <a:solidFill>
                  <a:schemeClr val="dk1"/>
                </a:solidFill>
              </a:rPr>
              <a:t>亮点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89" name="Google Shape;289;gf27b5f83c0_2_235"/>
          <p:cNvSpPr txBox="1"/>
          <p:nvPr/>
        </p:nvSpPr>
        <p:spPr>
          <a:xfrm>
            <a:off x="10180318" y="12802557"/>
            <a:ext cx="402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Open Sans"/>
              <a:buNone/>
            </a:pPr>
            <a:r>
              <a:rPr b="0" i="0" lang="zh-CN" sz="20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Private &amp;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f27b5f83c0_2_235"/>
          <p:cNvSpPr txBox="1"/>
          <p:nvPr/>
        </p:nvSpPr>
        <p:spPr>
          <a:xfrm>
            <a:off x="1220275" y="1627600"/>
            <a:ext cx="151398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692150" lvl="0" marL="6921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▪"/>
            </a:pPr>
            <a:r>
              <a:rPr b="0" i="0" lang="zh-CN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技术项目1：APP</a:t>
            </a:r>
            <a:r>
              <a:rPr b="0" i="0" lang="zh-CN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热修复技术——背景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f27b5f83c0_2_235"/>
          <p:cNvSpPr txBox="1"/>
          <p:nvPr/>
        </p:nvSpPr>
        <p:spPr>
          <a:xfrm>
            <a:off x="1972205" y="3325943"/>
            <a:ext cx="104178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项目背景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Driver App考虑接入热修复技术，期望通过无感知修复减少线上Bug带来的业务损失，通过对业界主流热修复技术的调研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我们最终选择使用Java Hook方式的热修复框架(美团Robust)，基于Robust框架基础上进行定制开发及流程优化。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f27b5f83c0_2_235"/>
          <p:cNvSpPr txBox="1"/>
          <p:nvPr/>
        </p:nvSpPr>
        <p:spPr>
          <a:xfrm>
            <a:off x="1972200" y="7392825"/>
            <a:ext cx="79116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解决问题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补丁包生成插件增强: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适配 Android 11，AGP 3.5 - 4.2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插件配置改用 groovy，进行定制优化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简化补丁包生成流程，增加多渠道补丁包生成方式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自动拉取相关对比文件，自动上传补丁包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热修复 sdk 增强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适配 Android 11，AGP 3.5 - 4.2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补充补丁包解析合并流程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gf27b5f83c0_2_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85625" y="2458300"/>
            <a:ext cx="5760649" cy="9623201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f27b5f83c0_2_235"/>
          <p:cNvSpPr txBox="1"/>
          <p:nvPr/>
        </p:nvSpPr>
        <p:spPr>
          <a:xfrm>
            <a:off x="16076196" y="12340850"/>
            <a:ext cx="277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</a:rPr>
              <a:t>应用开发流程对比</a:t>
            </a:r>
            <a:r>
              <a:rPr b="0" i="0" lang="zh-CN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27b5f83c0_2_243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pen Sans"/>
              <a:buNone/>
            </a:pPr>
            <a:r>
              <a:rPr b="1" lang="zh-CN">
                <a:solidFill>
                  <a:schemeClr val="dk1"/>
                </a:solidFill>
              </a:rPr>
              <a:t>工作总结与</a:t>
            </a:r>
            <a:r>
              <a:rPr lang="zh-CN">
                <a:solidFill>
                  <a:schemeClr val="dk1"/>
                </a:solidFill>
              </a:rPr>
              <a:t>亮点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00" name="Google Shape;300;gf27b5f83c0_2_243"/>
          <p:cNvSpPr txBox="1"/>
          <p:nvPr/>
        </p:nvSpPr>
        <p:spPr>
          <a:xfrm>
            <a:off x="10180318" y="12802557"/>
            <a:ext cx="402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Open Sans"/>
              <a:buNone/>
            </a:pPr>
            <a:r>
              <a:rPr b="0" i="0" lang="zh-CN" sz="20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Private &amp;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f27b5f83c0_2_243"/>
          <p:cNvSpPr txBox="1"/>
          <p:nvPr/>
        </p:nvSpPr>
        <p:spPr>
          <a:xfrm>
            <a:off x="1220275" y="1627600"/>
            <a:ext cx="151398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692150" lvl="0" marL="6921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▪"/>
            </a:pPr>
            <a:r>
              <a:rPr b="0" i="0" lang="zh-CN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技术项目1：APP</a:t>
            </a:r>
            <a:r>
              <a:rPr b="0" i="0" lang="zh-CN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热修复技术 ——多渠道补丁包自动化生成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2" name="Google Shape;302;gf27b5f83c0_2_2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4635" y="2633980"/>
            <a:ext cx="19251931" cy="9163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f27b5f83c0_2_243"/>
          <p:cNvSpPr txBox="1"/>
          <p:nvPr/>
        </p:nvSpPr>
        <p:spPr>
          <a:xfrm>
            <a:off x="10568305" y="11797030"/>
            <a:ext cx="402336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补丁包多渠道打包流程设计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f27b5f83c0_2_251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pen Sans"/>
              <a:buNone/>
            </a:pPr>
            <a:r>
              <a:rPr b="1" lang="zh-CN">
                <a:solidFill>
                  <a:schemeClr val="dk1"/>
                </a:solidFill>
              </a:rPr>
              <a:t>工作总结与</a:t>
            </a:r>
            <a:r>
              <a:rPr lang="zh-CN">
                <a:solidFill>
                  <a:schemeClr val="dk1"/>
                </a:solidFill>
              </a:rPr>
              <a:t>亮点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09" name="Google Shape;309;gf27b5f83c0_2_251"/>
          <p:cNvSpPr txBox="1"/>
          <p:nvPr/>
        </p:nvSpPr>
        <p:spPr>
          <a:xfrm>
            <a:off x="10180318" y="12802557"/>
            <a:ext cx="402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Open Sans"/>
              <a:buNone/>
            </a:pPr>
            <a:r>
              <a:rPr b="0" i="0" lang="zh-CN" sz="20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Private &amp;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gf27b5f83c0_2_251"/>
          <p:cNvSpPr txBox="1"/>
          <p:nvPr/>
        </p:nvSpPr>
        <p:spPr>
          <a:xfrm>
            <a:off x="1220275" y="1627600"/>
            <a:ext cx="151398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692150" lvl="0" marL="6921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▪"/>
            </a:pPr>
            <a:r>
              <a:rPr b="0" i="0" lang="zh-CN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技术项目1：APP</a:t>
            </a:r>
            <a:r>
              <a:rPr b="0" i="0" lang="zh-CN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热修复技术 ——多渠道补丁包自动化生成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1" name="Google Shape;311;gf27b5f83c0_2_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475" y="2458300"/>
            <a:ext cx="5724755" cy="942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f27b5f83c0_2_251"/>
          <p:cNvSpPr txBox="1"/>
          <p:nvPr/>
        </p:nvSpPr>
        <p:spPr>
          <a:xfrm>
            <a:off x="3532087" y="11878525"/>
            <a:ext cx="234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/>
              <a:t>APK打包流程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gf27b5f83c0_2_2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16499" y="4016950"/>
            <a:ext cx="12725400" cy="50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f27b5f83c0_2_251"/>
          <p:cNvSpPr txBox="1"/>
          <p:nvPr/>
        </p:nvSpPr>
        <p:spPr>
          <a:xfrm>
            <a:off x="15749687" y="9931725"/>
            <a:ext cx="234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/>
              <a:t>Transform阶段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f2b1706928_0_39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pen Sans"/>
              <a:buNone/>
            </a:pPr>
            <a:r>
              <a:rPr b="1" lang="zh-CN">
                <a:solidFill>
                  <a:schemeClr val="dk1"/>
                </a:solidFill>
              </a:rPr>
              <a:t>工作总结与</a:t>
            </a:r>
            <a:r>
              <a:rPr lang="zh-CN">
                <a:solidFill>
                  <a:schemeClr val="dk1"/>
                </a:solidFill>
              </a:rPr>
              <a:t>亮点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20" name="Google Shape;320;gf2b1706928_0_39"/>
          <p:cNvSpPr txBox="1"/>
          <p:nvPr/>
        </p:nvSpPr>
        <p:spPr>
          <a:xfrm>
            <a:off x="10180318" y="12802557"/>
            <a:ext cx="402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Open Sans"/>
              <a:buNone/>
            </a:pPr>
            <a:r>
              <a:rPr b="0" i="0" lang="zh-CN" sz="20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Private &amp;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gf2b1706928_0_39"/>
          <p:cNvSpPr txBox="1"/>
          <p:nvPr/>
        </p:nvSpPr>
        <p:spPr>
          <a:xfrm>
            <a:off x="1220275" y="1627600"/>
            <a:ext cx="151398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692150" lvl="0" marL="6921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▪"/>
            </a:pPr>
            <a:r>
              <a:rPr b="0" i="0" lang="zh-CN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技术项目1：APP</a:t>
            </a:r>
            <a:r>
              <a:rPr b="0" i="0" lang="zh-CN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热修复技术 ——多渠道补丁包自动化生成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gf2b1706928_0_39"/>
          <p:cNvSpPr txBox="1"/>
          <p:nvPr/>
        </p:nvSpPr>
        <p:spPr>
          <a:xfrm>
            <a:off x="3532087" y="11878525"/>
            <a:ext cx="234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/>
              <a:t>Transform原理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" name="Google Shape;323;gf2b1706928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326" y="2364125"/>
            <a:ext cx="6334800" cy="9368899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f2b1706928_0_39"/>
          <p:cNvSpPr txBox="1"/>
          <p:nvPr/>
        </p:nvSpPr>
        <p:spPr>
          <a:xfrm>
            <a:off x="9432625" y="8962525"/>
            <a:ext cx="146265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</a:rPr>
              <a:t>1、</a:t>
            </a:r>
            <a:r>
              <a:rPr lang="zh-CN" sz="2400">
                <a:solidFill>
                  <a:schemeClr val="dk1"/>
                </a:solidFill>
              </a:rPr>
              <a:t>transformClassesWithRobustForXXXRelease是插桩gradle插件transform执行Task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</a:rPr>
              <a:t>这样在编译插桩前把flavorName和buildType保存下来，在每个渠道编译打包时就可以生成对应渠道和编译类型的methodsMap.txt文件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</a:rPr>
              <a:t>2、</a:t>
            </a:r>
            <a:r>
              <a:rPr lang="zh-CN" sz="2400">
                <a:solidFill>
                  <a:schemeClr val="dk1"/>
                </a:solidFill>
              </a:rPr>
              <a:t>transformClassesWith[transform name]For[variant.name.capitalize()]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solidFill>
                  <a:schemeClr val="dk1"/>
                </a:solidFill>
              </a:rPr>
              <a:t>在这个Task执行前设置获取mapping.txt和methodsMap.robust文件获取路径、补丁包jar文件生成路径即可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325" name="Google Shape;325;gf2b1706928_0_39"/>
          <p:cNvSpPr txBox="1"/>
          <p:nvPr/>
        </p:nvSpPr>
        <p:spPr>
          <a:xfrm>
            <a:off x="9852625" y="8299100"/>
            <a:ext cx="1387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gf2b1706928_0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14737" y="2458300"/>
            <a:ext cx="11214277" cy="6080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f27b5f83c0_2_267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pen Sans"/>
              <a:buNone/>
            </a:pPr>
            <a:r>
              <a:rPr b="1" lang="zh-CN">
                <a:solidFill>
                  <a:schemeClr val="dk1"/>
                </a:solidFill>
              </a:rPr>
              <a:t>工作总结与</a:t>
            </a:r>
            <a:r>
              <a:rPr lang="zh-CN">
                <a:solidFill>
                  <a:schemeClr val="dk1"/>
                </a:solidFill>
              </a:rPr>
              <a:t>亮点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32" name="Google Shape;332;gf27b5f83c0_2_267"/>
          <p:cNvSpPr txBox="1"/>
          <p:nvPr/>
        </p:nvSpPr>
        <p:spPr>
          <a:xfrm>
            <a:off x="10180318" y="12802557"/>
            <a:ext cx="402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Open Sans"/>
              <a:buNone/>
            </a:pPr>
            <a:r>
              <a:rPr b="0" i="0" lang="zh-CN" sz="20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Private &amp;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gf27b5f83c0_2_267"/>
          <p:cNvSpPr txBox="1"/>
          <p:nvPr/>
        </p:nvSpPr>
        <p:spPr>
          <a:xfrm>
            <a:off x="1220275" y="1627600"/>
            <a:ext cx="151398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692150" lvl="0" marL="6921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▪"/>
            </a:pPr>
            <a:r>
              <a:rPr b="0" i="0" lang="zh-CN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技术项目1：APP</a:t>
            </a:r>
            <a:r>
              <a:rPr b="0" i="0" lang="zh-CN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热修复技术——多渠道补丁包自动化生成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gf27b5f83c0_2_2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6028" y="3111300"/>
            <a:ext cx="17033170" cy="7723912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f27b5f83c0_2_267"/>
          <p:cNvSpPr txBox="1"/>
          <p:nvPr/>
        </p:nvSpPr>
        <p:spPr>
          <a:xfrm>
            <a:off x="10180345" y="11488195"/>
            <a:ext cx="402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多渠道补丁包编译命令汇总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f27b5f83c0_2_277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pen Sans"/>
              <a:buNone/>
            </a:pPr>
            <a:r>
              <a:rPr b="1" lang="zh-CN">
                <a:solidFill>
                  <a:schemeClr val="dk1"/>
                </a:solidFill>
              </a:rPr>
              <a:t>工作总结与</a:t>
            </a:r>
            <a:r>
              <a:rPr lang="zh-CN">
                <a:solidFill>
                  <a:schemeClr val="dk1"/>
                </a:solidFill>
              </a:rPr>
              <a:t>亮点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41" name="Google Shape;341;gf27b5f83c0_2_277"/>
          <p:cNvSpPr txBox="1"/>
          <p:nvPr/>
        </p:nvSpPr>
        <p:spPr>
          <a:xfrm>
            <a:off x="10180318" y="12802557"/>
            <a:ext cx="402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Open Sans"/>
              <a:buNone/>
            </a:pPr>
            <a:r>
              <a:rPr b="0" i="0" lang="zh-CN" sz="20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Private &amp;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gf27b5f83c0_2_277"/>
          <p:cNvSpPr txBox="1"/>
          <p:nvPr/>
        </p:nvSpPr>
        <p:spPr>
          <a:xfrm>
            <a:off x="1220275" y="1627600"/>
            <a:ext cx="151398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692150" lvl="0" marL="6921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▪"/>
            </a:pPr>
            <a:r>
              <a:rPr b="0" i="0" lang="zh-CN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技术项目1：APP</a:t>
            </a:r>
            <a:r>
              <a:rPr b="0" i="0" lang="zh-CN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热修复技术</a:t>
            </a:r>
            <a:r>
              <a:rPr lang="zh-CN" sz="4000">
                <a:solidFill>
                  <a:schemeClr val="dk1"/>
                </a:solidFill>
              </a:rPr>
              <a:t>——SDK增强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" name="Google Shape;343;gf27b5f83c0_2_2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03680" y="1803400"/>
            <a:ext cx="6569075" cy="997458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gf27b5f83c0_2_277"/>
          <p:cNvSpPr txBox="1"/>
          <p:nvPr/>
        </p:nvSpPr>
        <p:spPr>
          <a:xfrm>
            <a:off x="15464155" y="11953875"/>
            <a:ext cx="586867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升级SDK和热修复patch sdk功能流程图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5" name="Google Shape;345;gf27b5f83c0_2_2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09035" y="2576195"/>
            <a:ext cx="6625590" cy="963739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f27b5f83c0_2_277"/>
          <p:cNvSpPr txBox="1"/>
          <p:nvPr/>
        </p:nvSpPr>
        <p:spPr>
          <a:xfrm>
            <a:off x="4678680" y="12054840"/>
            <a:ext cx="438404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补丁包检测下载与加载流程图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f27b5f83c0_2_287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pen Sans"/>
              <a:buNone/>
            </a:pPr>
            <a:r>
              <a:rPr b="1" lang="zh-CN">
                <a:solidFill>
                  <a:schemeClr val="dk1"/>
                </a:solidFill>
              </a:rPr>
              <a:t>工作总结与</a:t>
            </a:r>
            <a:r>
              <a:rPr lang="zh-CN">
                <a:solidFill>
                  <a:schemeClr val="dk1"/>
                </a:solidFill>
              </a:rPr>
              <a:t>亮点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52" name="Google Shape;352;gf27b5f83c0_2_287"/>
          <p:cNvSpPr txBox="1"/>
          <p:nvPr/>
        </p:nvSpPr>
        <p:spPr>
          <a:xfrm>
            <a:off x="10180318" y="12802557"/>
            <a:ext cx="402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Open Sans"/>
              <a:buNone/>
            </a:pPr>
            <a:r>
              <a:rPr b="0" i="0" lang="zh-CN" sz="20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Private &amp;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f27b5f83c0_2_287"/>
          <p:cNvSpPr txBox="1"/>
          <p:nvPr/>
        </p:nvSpPr>
        <p:spPr>
          <a:xfrm>
            <a:off x="3635375" y="3357245"/>
            <a:ext cx="18464400" cy="6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3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总结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/>
              <a:t>1、</a:t>
            </a:r>
            <a:r>
              <a:rPr i="0" lang="zh-CN" sz="2400" u="none" cap="none" strike="noStrike">
                <a:solidFill>
                  <a:srgbClr val="000000"/>
                </a:solidFill>
              </a:rPr>
              <a:t>业务层面</a:t>
            </a:r>
            <a:endParaRPr i="0" sz="2400" u="none" cap="none" strike="noStrike">
              <a:solidFill>
                <a:srgbClr val="000000"/>
              </a:solidFill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增强了Pickup签名备注图片离线上传功能</a:t>
            </a:r>
            <a:endParaRPr sz="2400"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解决了司机提货认知模糊、多跑路、易漏件等问题，提高了司机提货准时率</a:t>
            </a:r>
            <a:endParaRPr sz="2400"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通过对Delivery业务首页优化，todo/delivered/onhold整体UI美化，提升关键信息(地址、关键标签)展示优先级，强调电联和短信行为，提高电联短信率</a:t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总体而言，给骑手、司机用户带来更加优质的客户体验，让快递业务能以更高效的收转派流程完成作业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/>
              <a:t>2、</a:t>
            </a:r>
            <a:r>
              <a:rPr i="0" lang="zh-CN" sz="2400" u="none" cap="none" strike="noStrike">
                <a:solidFill>
                  <a:srgbClr val="000000"/>
                </a:solidFill>
              </a:rPr>
              <a:t>个人层面</a:t>
            </a:r>
            <a:endParaRPr i="0" sz="2400" u="none" cap="none" strike="noStrike">
              <a:solidFill>
                <a:srgbClr val="000000"/>
              </a:solidFill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通过上述需求的开发过程，熟悉了Driver App的业务代码，对项目常用技术能熟练运用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进一步熟悉了FMS几大业务特性，加强了自己对Driver App整体业务与技术架构的理解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3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待改进之处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对需求过于乐观，风险把控不足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客户端与后台协作困难，接口约定较随意，没有接口评审环节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与后台联调效率低下，测试数据不足以及依赖test环境的稳定性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f27b5f83c0_2_287"/>
          <p:cNvSpPr txBox="1"/>
          <p:nvPr/>
        </p:nvSpPr>
        <p:spPr>
          <a:xfrm>
            <a:off x="1220275" y="1627600"/>
            <a:ext cx="151398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692150" lvl="0" marL="6921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▪"/>
            </a:pPr>
            <a:r>
              <a:rPr b="0" i="0" lang="zh-CN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工作总结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f27b5f83c0_2_294"/>
          <p:cNvSpPr txBox="1"/>
          <p:nvPr>
            <p:ph type="title"/>
          </p:nvPr>
        </p:nvSpPr>
        <p:spPr>
          <a:xfrm>
            <a:off x="2794930" y="164802"/>
            <a:ext cx="18086111" cy="146294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pen Sans"/>
              <a:buNone/>
            </a:pPr>
            <a:r>
              <a:rPr lang="zh-CN">
                <a:solidFill>
                  <a:schemeClr val="dk1"/>
                </a:solidFill>
              </a:rPr>
              <a:t>未来规划和挑战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60" name="Google Shape;360;gf27b5f83c0_2_294"/>
          <p:cNvSpPr txBox="1"/>
          <p:nvPr/>
        </p:nvSpPr>
        <p:spPr>
          <a:xfrm>
            <a:off x="10180318" y="12802557"/>
            <a:ext cx="4023362" cy="4343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Open Sans"/>
              <a:buNone/>
            </a:pPr>
            <a:r>
              <a:rPr b="0" i="0" lang="zh-CN" sz="20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Private &amp;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gf27b5f83c0_2_294"/>
          <p:cNvSpPr txBox="1"/>
          <p:nvPr/>
        </p:nvSpPr>
        <p:spPr>
          <a:xfrm>
            <a:off x="3603635" y="3796030"/>
            <a:ext cx="18464400" cy="6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3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未来3-6个月工作规划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多维度参与SPX业务需求迭代开发，对整个快递业务加深理解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不局限于Android客户端业务，通过学习SPX后台与产品设计文档，能从大的层面对供应链产品线有个人的见解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完成对Driver App业务与技术架构的演进与开发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提出一些可促成团队成长的技术项目，帮助业务与团队成功，持续提升产品质量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3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面临挑战和困惑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希望能端到端理解整个供应链业务，不局限于SPX业务架构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公司大前端团队新技术的学习以及APP架构演进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f27b5f83c0_2_300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pen Sans"/>
              <a:buNone/>
            </a:pPr>
            <a:r>
              <a:rPr b="1" lang="zh-CN">
                <a:solidFill>
                  <a:schemeClr val="dk1"/>
                </a:solidFill>
              </a:rPr>
              <a:t>学习</a:t>
            </a:r>
            <a:r>
              <a:rPr lang="zh-CN">
                <a:solidFill>
                  <a:schemeClr val="dk1"/>
                </a:solidFill>
              </a:rPr>
              <a:t>和分享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67" name="Google Shape;367;gf27b5f83c0_2_300"/>
          <p:cNvSpPr txBox="1"/>
          <p:nvPr/>
        </p:nvSpPr>
        <p:spPr>
          <a:xfrm>
            <a:off x="10180318" y="12802557"/>
            <a:ext cx="402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Open Sans"/>
              <a:buNone/>
            </a:pPr>
            <a:r>
              <a:rPr b="0" i="0" lang="zh-CN" sz="20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Private &amp;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68" name="Google Shape;368;gf27b5f83c0_2_300"/>
          <p:cNvGraphicFramePr/>
          <p:nvPr/>
        </p:nvGraphicFramePr>
        <p:xfrm>
          <a:off x="4329430" y="22345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{493601C9-7A68-457D-9625-941E050D8654}</a:tableStyleId>
              </a:tblPr>
              <a:tblGrid>
                <a:gridCol w="6133475"/>
                <a:gridCol w="5805175"/>
                <a:gridCol w="4117350"/>
              </a:tblGrid>
              <a:tr h="685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CN" sz="2400" u="none" cap="none" strike="noStrike">
                          <a:solidFill>
                            <a:schemeClr val="dk1"/>
                          </a:solidFill>
                        </a:rPr>
                        <a:t>参加的培训和课程</a:t>
                      </a:r>
                      <a:endParaRPr sz="2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CN" sz="2400" u="none" cap="none" strike="noStrike">
                          <a:solidFill>
                            <a:schemeClr val="dk1"/>
                          </a:solidFill>
                        </a:rPr>
                        <a:t>收获</a:t>
                      </a:r>
                      <a:endParaRPr sz="2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CN" sz="2400" u="none" cap="none" strike="noStrike">
                          <a:solidFill>
                            <a:schemeClr val="dk1"/>
                          </a:solidFill>
                        </a:rPr>
                        <a:t>个人分享</a:t>
                      </a:r>
                      <a:endParaRPr sz="2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8D8D8"/>
                    </a:solidFill>
                  </a:tcPr>
                </a:tc>
              </a:tr>
              <a:tr h="916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CN" sz="2400" u="none" cap="none" strike="noStrike"/>
                        <a:t>SSC团队及业务介绍+绩效管理要求</a:t>
                      </a:r>
                      <a:endParaRPr sz="2400" u="none" cap="none" strike="noStrike"/>
                    </a:p>
                  </a:txBody>
                  <a:tcPr marT="45725" marB="45725" marR="91450" marL="91450">
                    <a:solidFill>
                      <a:srgbClr val="D8D8D8"/>
                    </a:solidFill>
                  </a:tcPr>
                </a:tc>
                <a:tc rowSpan="7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CN" sz="2400" u="none" cap="none" strike="noStrike"/>
                        <a:t>1</a:t>
                      </a:r>
                      <a:r>
                        <a:rPr lang="zh-CN" sz="2400" u="none" cap="none" strike="noStrike">
                          <a:latin typeface="SimSun"/>
                          <a:ea typeface="SimSun"/>
                          <a:cs typeface="SimSun"/>
                          <a:sym typeface="SimSun"/>
                        </a:rPr>
                        <a:t>、熟悉了公司的流程规范，熟悉了项目架构与流程</a:t>
                      </a:r>
                      <a:endParaRPr sz="2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CN" sz="2400" u="none" cap="none" strike="noStrike"/>
                        <a:t>2、熟悉现有Spx App（Driver/Ops）业务</a:t>
                      </a:r>
                      <a:endParaRPr sz="2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CN" sz="2400" u="none" cap="none" strike="noStrike"/>
                        <a:t>3</a:t>
                      </a:r>
                      <a:r>
                        <a:rPr lang="zh-CN" sz="2400" u="none" cap="none" strike="noStrike">
                          <a:latin typeface="SimSun"/>
                          <a:ea typeface="SimSun"/>
                          <a:cs typeface="SimSun"/>
                          <a:sym typeface="SimSun"/>
                        </a:rPr>
                        <a:t>、熟悉版本发布流程</a:t>
                      </a:r>
                      <a:endParaRPr sz="2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CN" sz="2400" u="none" cap="none" strike="noStrike"/>
                        <a:t>4</a:t>
                      </a:r>
                      <a:r>
                        <a:rPr lang="zh-CN" sz="2400" u="none" cap="none" strike="noStrike">
                          <a:latin typeface="SimSun"/>
                          <a:ea typeface="SimSun"/>
                          <a:cs typeface="SimSun"/>
                          <a:sym typeface="SimSun"/>
                        </a:rPr>
                        <a:t>、通过对供应链分支管理学习，结合业务需求开发实践，对分支管理有了更进一步理解</a:t>
                      </a:r>
                      <a:endParaRPr sz="2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CN" sz="2400" u="none" cap="none" strike="noStrike"/>
                        <a:t>5</a:t>
                      </a:r>
                      <a:r>
                        <a:rPr lang="zh-CN" sz="2400" u="none" cap="none" strike="noStrike">
                          <a:latin typeface="SimSun"/>
                          <a:ea typeface="SimSun"/>
                          <a:cs typeface="SimSun"/>
                          <a:sym typeface="SimSun"/>
                        </a:rPr>
                        <a:t>、一系列培训课程的学习，帮助自己快速融入</a:t>
                      </a:r>
                      <a:r>
                        <a:rPr lang="zh-CN" sz="2400" u="none" cap="none" strike="noStrike"/>
                        <a:t>SPX</a:t>
                      </a:r>
                      <a:r>
                        <a:rPr lang="zh-CN" sz="2400" u="none" cap="none" strike="noStrike">
                          <a:latin typeface="SimSun"/>
                          <a:ea typeface="SimSun"/>
                          <a:cs typeface="SimSun"/>
                          <a:sym typeface="SimSun"/>
                        </a:rPr>
                        <a:t>团队，对快递业务的整体流程及架构有了很清晰的认识</a:t>
                      </a:r>
                      <a:endParaRPr sz="2400" u="none" cap="none" strike="noStrike"/>
                    </a:p>
                  </a:txBody>
                  <a:tcPr marT="45725" marB="45725" marR="91450" marL="91450">
                    <a:solidFill>
                      <a:srgbClr val="D8D8D8"/>
                    </a:solidFill>
                  </a:tcPr>
                </a:tc>
                <a:tc rowSpan="7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CN" sz="2400" u="none" cap="none" strike="noStrike"/>
                        <a:t>1</a:t>
                      </a:r>
                      <a:r>
                        <a:rPr lang="zh-CN" sz="2400" u="none" cap="none" strike="noStrike">
                          <a:latin typeface="SimSun"/>
                          <a:ea typeface="SimSun"/>
                          <a:cs typeface="SimSun"/>
                          <a:sym typeface="SimSun"/>
                        </a:rPr>
                        <a:t>、</a:t>
                      </a:r>
                      <a:r>
                        <a:rPr lang="zh-CN" sz="2400" u="none" cap="none" strike="noStrike"/>
                        <a:t>SCA内部分享</a:t>
                      </a:r>
                      <a:endParaRPr sz="2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CN" sz="2400" u="sng" cap="none" strike="noStrike">
                          <a:solidFill>
                            <a:schemeClr val="hlink"/>
                          </a:solidFill>
                          <a:hlinkClick r:id="rId3"/>
                        </a:rPr>
                        <a:t>Android组件化开发与实践</a:t>
                      </a:r>
                      <a:endParaRPr sz="2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CN" sz="2400" u="none" cap="none" strike="noStrike"/>
                        <a:t>2</a:t>
                      </a:r>
                      <a:r>
                        <a:rPr lang="zh-CN" sz="2400" u="none" cap="none" strike="noStrike">
                          <a:latin typeface="SimSun"/>
                          <a:ea typeface="SimSun"/>
                          <a:cs typeface="SimSun"/>
                          <a:sym typeface="SimSun"/>
                        </a:rPr>
                        <a:t>、个人文章初稿：</a:t>
                      </a:r>
                      <a:endParaRPr sz="2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CN" sz="2400" u="sng" cap="none" strike="noStrike">
                          <a:solidFill>
                            <a:schemeClr val="hlink"/>
                          </a:solidFill>
                          <a:hlinkClick r:id="rId4"/>
                        </a:rPr>
                        <a:t>[SCA] 程序设计思想之面向切面编程AOP</a:t>
                      </a:r>
                      <a:endParaRPr sz="2400" u="none" cap="none" strike="noStrike"/>
                    </a:p>
                  </a:txBody>
                  <a:tcPr marT="45725" marB="45725" marR="91450" marL="91450">
                    <a:solidFill>
                      <a:srgbClr val="D8D8D8"/>
                    </a:solidFill>
                  </a:tcPr>
                </a:tc>
              </a:tr>
              <a:tr h="916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CN" sz="2400" u="none" cap="none" strike="noStrike"/>
                        <a:t>SSC全流程培训</a:t>
                      </a:r>
                      <a:endParaRPr sz="2400" u="none" cap="none" strike="noStrike"/>
                    </a:p>
                  </a:txBody>
                  <a:tcPr marT="45725" marB="45725" marR="91450" marL="91450">
                    <a:solidFill>
                      <a:srgbClr val="D8D8D8"/>
                    </a:solidFill>
                  </a:tcPr>
                </a:tc>
                <a:tc vMerge="1"/>
                <a:tc vMerge="1"/>
              </a:tr>
              <a:tr h="916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CN" sz="2400" u="none" cap="none" strike="noStrike"/>
                        <a:t>监控系统CAT使用</a:t>
                      </a:r>
                      <a:endParaRPr sz="2400" u="none" cap="none" strike="noStrike"/>
                    </a:p>
                  </a:txBody>
                  <a:tcPr marT="45725" marB="45725" marR="91450" marL="91450">
                    <a:solidFill>
                      <a:srgbClr val="D8D8D8"/>
                    </a:solidFill>
                  </a:tcPr>
                </a:tc>
                <a:tc vMerge="1"/>
                <a:tc vMerge="1"/>
              </a:tr>
              <a:tr h="916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CN" sz="2400" u="none" cap="none" strike="noStrike"/>
                        <a:t>日志规范和日志系统</a:t>
                      </a:r>
                      <a:endParaRPr sz="2400" u="none" cap="none" strike="noStrike"/>
                    </a:p>
                  </a:txBody>
                  <a:tcPr marT="45725" marB="45725" marR="91450" marL="91450">
                    <a:solidFill>
                      <a:srgbClr val="D8D8D8"/>
                    </a:solidFill>
                  </a:tcPr>
                </a:tc>
                <a:tc vMerge="1"/>
                <a:tc vMerge="1"/>
              </a:tr>
              <a:tr h="624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CN" sz="2400" u="none" cap="none" strike="noStrike"/>
                        <a:t>供应链分支管理规范</a:t>
                      </a:r>
                      <a:endParaRPr sz="2400" u="none" cap="none" strike="noStrike"/>
                    </a:p>
                  </a:txBody>
                  <a:tcPr marT="45725" marB="45725" marR="91450" marL="91450">
                    <a:solidFill>
                      <a:srgbClr val="D8D8D8"/>
                    </a:solidFill>
                  </a:tcPr>
                </a:tc>
                <a:tc vMerge="1"/>
                <a:tc vMerge="1"/>
              </a:tr>
              <a:tr h="625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CN" sz="2400" u="none" cap="none" strike="noStrike"/>
                        <a:t>大前端团队介绍</a:t>
                      </a:r>
                      <a:endParaRPr sz="2400" u="none" cap="none" strike="noStrike"/>
                    </a:p>
                  </a:txBody>
                  <a:tcPr marT="45725" marB="45725" marR="91450" marL="91450">
                    <a:solidFill>
                      <a:srgbClr val="D8D8D8"/>
                    </a:solidFill>
                  </a:tcPr>
                </a:tc>
                <a:tc vMerge="1"/>
                <a:tc vMerge="1"/>
              </a:tr>
              <a:tr h="624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CN" sz="2400" u="none" cap="none" strike="noStrike"/>
                        <a:t>业务培训：产品+系统架构介绍</a:t>
                      </a:r>
                      <a:endParaRPr sz="2400" u="none" cap="none" strike="noStrike"/>
                    </a:p>
                  </a:txBody>
                  <a:tcPr marT="45725" marB="45725" marR="91450" marL="91450">
                    <a:solidFill>
                      <a:srgbClr val="D8D8D8"/>
                    </a:solidFill>
                  </a:tcPr>
                </a:tc>
                <a:tc vMerge="1"/>
                <a:tc vMerge="1"/>
              </a:tr>
            </a:tbl>
          </a:graphicData>
        </a:graphic>
      </p:graphicFrame>
      <p:sp>
        <p:nvSpPr>
          <p:cNvPr id="369" name="Google Shape;369;gf27b5f83c0_2_300"/>
          <p:cNvSpPr txBox="1"/>
          <p:nvPr/>
        </p:nvSpPr>
        <p:spPr>
          <a:xfrm>
            <a:off x="4295775" y="9283700"/>
            <a:ext cx="16585565" cy="31076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C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个人文档输出：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CN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[SCA] Android热修复技术调研及方案对比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CN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[SCA] Driver App热修复技术方案设计与实现</a:t>
            </a:r>
            <a:endParaRPr b="0" i="0" sz="24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7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CN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[SCA] Driver App 架构及流程总结</a:t>
            </a:r>
            <a:endParaRPr b="0" i="0" sz="24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9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CN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[SCA] Driver App图片数据统计监控实现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f27b5f83c0_2_61"/>
          <p:cNvSpPr txBox="1"/>
          <p:nvPr>
            <p:ph type="title"/>
          </p:nvPr>
        </p:nvSpPr>
        <p:spPr>
          <a:xfrm>
            <a:off x="2794930" y="164802"/>
            <a:ext cx="18086111" cy="146294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pen Sans"/>
              <a:buNone/>
            </a:pPr>
            <a:r>
              <a:rPr b="1" lang="zh-CN">
                <a:solidFill>
                  <a:schemeClr val="dk1"/>
                </a:solidFill>
              </a:rPr>
              <a:t>自我介绍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06" name="Google Shape;106;gf27b5f83c0_2_61"/>
          <p:cNvSpPr txBox="1"/>
          <p:nvPr/>
        </p:nvSpPr>
        <p:spPr>
          <a:xfrm>
            <a:off x="10180318" y="12802557"/>
            <a:ext cx="4023362" cy="4343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Open Sans"/>
              <a:buNone/>
            </a:pPr>
            <a:r>
              <a:rPr b="0" i="0" lang="zh-CN" sz="20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Private &amp;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gf27b5f83c0_2_61"/>
          <p:cNvSpPr txBox="1"/>
          <p:nvPr/>
        </p:nvSpPr>
        <p:spPr>
          <a:xfrm>
            <a:off x="1447500" y="2157900"/>
            <a:ext cx="21489000" cy="9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2150" lvl="0" marL="6921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▪"/>
            </a:pPr>
            <a:r>
              <a:rPr b="0" i="0" lang="zh-CN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毕业院校/学历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zh-CN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华南理工大学、硕士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2150" lvl="0" marL="6921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▪"/>
            </a:pPr>
            <a:r>
              <a:rPr b="0" i="0" lang="zh-CN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工作经历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zh-CN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2017.06.21—2021.06.26  华为技术有限公司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zh-CN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2021.06.30 加入shopee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2150" lvl="0" marL="6921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▪"/>
            </a:pPr>
            <a:r>
              <a:rPr b="0" i="0" lang="zh-CN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专长技术领域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zh-CN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Android内存、功耗、组件化/插件化、APK体积优化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63550" lvl="0" marL="692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f27b5f83c0_2_307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pen Sans"/>
              <a:buNone/>
            </a:pPr>
            <a:r>
              <a:rPr b="1" lang="zh-CN">
                <a:solidFill>
                  <a:schemeClr val="dk1"/>
                </a:solidFill>
              </a:rPr>
              <a:t>Entry Task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75" name="Google Shape;375;gf27b5f83c0_2_307"/>
          <p:cNvSpPr txBox="1"/>
          <p:nvPr/>
        </p:nvSpPr>
        <p:spPr>
          <a:xfrm>
            <a:off x="10180318" y="12802557"/>
            <a:ext cx="402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Open Sans"/>
              <a:buNone/>
            </a:pPr>
            <a:r>
              <a:rPr b="0" i="0" lang="zh-CN" sz="20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Private &amp;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gf27b5f83c0_2_307"/>
          <p:cNvSpPr txBox="1"/>
          <p:nvPr/>
        </p:nvSpPr>
        <p:spPr>
          <a:xfrm>
            <a:off x="2643505" y="2188845"/>
            <a:ext cx="12411075" cy="2306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JIRA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【Android】Entry Task - Xiao Zhi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gitlab链接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My Movie代码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gf27b5f83c0_2_307"/>
          <p:cNvSpPr txBox="1"/>
          <p:nvPr/>
        </p:nvSpPr>
        <p:spPr>
          <a:xfrm>
            <a:off x="9399270" y="5848985"/>
            <a:ext cx="7051675" cy="31286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692150" lvl="0" marL="69215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▪"/>
            </a:pPr>
            <a:r>
              <a:rPr b="0" i="0" lang="zh-C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Movie List(RecyclerView)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2150" lvl="0" marL="69215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▪"/>
            </a:pPr>
            <a:r>
              <a:rPr b="0" i="0" lang="zh-C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Movie’s Details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2150" lvl="0" marL="69215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▪"/>
            </a:pPr>
            <a:r>
              <a:rPr b="0" i="0" lang="zh-C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Cast/Actors List	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2150" lvl="0" marL="69215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▪"/>
            </a:pPr>
            <a:r>
              <a:rPr b="0" i="0" lang="zh-C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Actor’s Details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2150" lvl="0" marL="69215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▪"/>
            </a:pPr>
            <a:r>
              <a:rPr b="0" i="0" lang="zh-C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8" name="Google Shape;378;gf27b5f83c0_2_307"/>
          <p:cNvGrpSpPr/>
          <p:nvPr/>
        </p:nvGrpSpPr>
        <p:grpSpPr>
          <a:xfrm>
            <a:off x="2794680" y="6092535"/>
            <a:ext cx="4986092" cy="2138664"/>
            <a:chOff x="-1" y="56982"/>
            <a:chExt cx="2493044" cy="977330"/>
          </a:xfrm>
        </p:grpSpPr>
        <p:sp>
          <p:nvSpPr>
            <p:cNvPr id="379" name="Google Shape;379;gf27b5f83c0_2_307"/>
            <p:cNvSpPr/>
            <p:nvPr/>
          </p:nvSpPr>
          <p:spPr>
            <a:xfrm>
              <a:off x="-1" y="56982"/>
              <a:ext cx="2493044" cy="977330"/>
            </a:xfrm>
            <a:prstGeom prst="rect">
              <a:avLst/>
            </a:prstGeom>
            <a:solidFill>
              <a:srgbClr val="EE4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Helvetica Neue"/>
                <a:buNone/>
              </a:pPr>
              <a:r>
                <a:t/>
              </a:r>
              <a:endPara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gf27b5f83c0_2_307"/>
            <p:cNvSpPr txBox="1"/>
            <p:nvPr/>
          </p:nvSpPr>
          <p:spPr>
            <a:xfrm>
              <a:off x="45719" y="320650"/>
              <a:ext cx="2401604" cy="3360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b="0" i="0" lang="zh-CN" sz="3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基本功能</a:t>
              </a:r>
              <a:endPara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1" name="Google Shape;381;gf27b5f83c0_2_307"/>
          <p:cNvSpPr txBox="1"/>
          <p:nvPr/>
        </p:nvSpPr>
        <p:spPr>
          <a:xfrm>
            <a:off x="18445517" y="9853980"/>
            <a:ext cx="223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pen Sans"/>
              <a:buNone/>
            </a:pPr>
            <a:r>
              <a:rPr b="0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Movie App演示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2" name="Google Shape;382;gf27b5f83c0_2_307" title="基本功能展示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953364" y="3827800"/>
            <a:ext cx="7216888" cy="541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"/>
          <p:cNvSpPr txBox="1"/>
          <p:nvPr>
            <p:ph idx="4294967295" type="ctrTitle"/>
          </p:nvPr>
        </p:nvSpPr>
        <p:spPr>
          <a:xfrm>
            <a:off x="1777999" y="6250429"/>
            <a:ext cx="20828002" cy="31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3500"/>
              <a:buFont typeface="Open Sans"/>
              <a:buNone/>
            </a:pPr>
            <a:r>
              <a:rPr b="1" i="0" lang="zh-CN" sz="13500" u="none" cap="none" strike="noStrike">
                <a:solidFill>
                  <a:srgbClr val="EE4D2D"/>
                </a:solidFill>
                <a:latin typeface="Open Sans"/>
                <a:ea typeface="Open Sans"/>
                <a:cs typeface="Open Sans"/>
                <a:sym typeface="Open Sans"/>
              </a:rPr>
              <a:t>Thank You.</a:t>
            </a:r>
            <a:endParaRPr b="1" i="0" sz="11200" u="none" cap="none" strike="noStrike">
              <a:solidFill>
                <a:srgbClr val="EE4D2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f27b5f83c0_2_67"/>
          <p:cNvSpPr txBox="1"/>
          <p:nvPr>
            <p:ph type="title"/>
          </p:nvPr>
        </p:nvSpPr>
        <p:spPr>
          <a:xfrm>
            <a:off x="2794930" y="164802"/>
            <a:ext cx="18086111" cy="146294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pen Sans"/>
              <a:buNone/>
            </a:pPr>
            <a:r>
              <a:rPr b="1" lang="zh-CN">
                <a:solidFill>
                  <a:schemeClr val="dk1"/>
                </a:solidFill>
              </a:rPr>
              <a:t>工作总结与</a:t>
            </a:r>
            <a:r>
              <a:rPr lang="zh-CN">
                <a:solidFill>
                  <a:schemeClr val="dk1"/>
                </a:solidFill>
              </a:rPr>
              <a:t>亮点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13" name="Google Shape;113;gf27b5f83c0_2_67"/>
          <p:cNvSpPr txBox="1"/>
          <p:nvPr/>
        </p:nvSpPr>
        <p:spPr>
          <a:xfrm>
            <a:off x="10180318" y="12802557"/>
            <a:ext cx="4023362" cy="4343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Open Sans"/>
              <a:buNone/>
            </a:pPr>
            <a:r>
              <a:rPr b="0" i="0" lang="zh-CN" sz="20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Private &amp;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gf27b5f83c0_2_67"/>
          <p:cNvSpPr txBox="1"/>
          <p:nvPr/>
        </p:nvSpPr>
        <p:spPr>
          <a:xfrm>
            <a:off x="1390650" y="1827530"/>
            <a:ext cx="4951095" cy="105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692150" lvl="0" marL="6921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▪"/>
            </a:pPr>
            <a:r>
              <a:rPr b="0" i="0" lang="zh-CN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负责的业务或项目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gf27b5f83c0_2_67"/>
          <p:cNvSpPr txBox="1"/>
          <p:nvPr/>
        </p:nvSpPr>
        <p:spPr>
          <a:xfrm>
            <a:off x="1390650" y="3600450"/>
            <a:ext cx="3570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3200" u="none" cap="none" strike="noStrike">
                <a:solidFill>
                  <a:srgbClr val="000000"/>
                </a:solidFill>
              </a:rPr>
              <a:t>1、业务需求</a:t>
            </a:r>
            <a:endParaRPr b="1" i="0" sz="3200" u="none" cap="none" strike="noStrike">
              <a:solidFill>
                <a:srgbClr val="000000"/>
              </a:solidFill>
            </a:endParaRPr>
          </a:p>
        </p:txBody>
      </p:sp>
      <p:sp>
        <p:nvSpPr>
          <p:cNvPr id="116" name="Google Shape;116;gf27b5f83c0_2_67"/>
          <p:cNvSpPr txBox="1"/>
          <p:nvPr/>
        </p:nvSpPr>
        <p:spPr>
          <a:xfrm>
            <a:off x="1390650" y="8265795"/>
            <a:ext cx="3570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3200" u="none" cap="none" strike="noStrike">
                <a:solidFill>
                  <a:srgbClr val="000000"/>
                </a:solidFill>
              </a:rPr>
              <a:t>2、技术项目</a:t>
            </a:r>
            <a:endParaRPr b="1" i="0" sz="3200" u="none" cap="none" strike="noStrike">
              <a:solidFill>
                <a:srgbClr val="000000"/>
              </a:solidFill>
            </a:endParaRPr>
          </a:p>
        </p:txBody>
      </p:sp>
      <p:sp>
        <p:nvSpPr>
          <p:cNvPr id="117" name="Google Shape;117;gf27b5f83c0_2_67"/>
          <p:cNvSpPr txBox="1"/>
          <p:nvPr/>
        </p:nvSpPr>
        <p:spPr>
          <a:xfrm>
            <a:off x="2081530" y="4898390"/>
            <a:ext cx="19789141" cy="2061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1.1、[All] Display SPX e-proof of pickup info on BE                                  —UAT，待上live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1.2、[二期][All] Pickup Point Management                                                —UAT，待上live               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1.3、[All] Driver App - To Do List Improvement                                         —UAT，待上live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1.4、[All] PDA Design improvement and Bluetooth Printer Integration     —Developing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gf27b5f83c0_2_67"/>
          <p:cNvSpPr txBox="1"/>
          <p:nvPr/>
        </p:nvSpPr>
        <p:spPr>
          <a:xfrm>
            <a:off x="2081530" y="9628505"/>
            <a:ext cx="19789141" cy="1568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2.1、APP热修复技术           —待随Driver App版本升级发布上线  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2.2、编译效率提升               —依赖DMS打通，持续优化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2.3、图片数据统计监控        —已上线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f27b5f83c0_2_77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pen Sans"/>
              <a:buNone/>
            </a:pPr>
            <a:r>
              <a:rPr b="1" lang="zh-CN">
                <a:solidFill>
                  <a:schemeClr val="dk1"/>
                </a:solidFill>
              </a:rPr>
              <a:t>工作总结与</a:t>
            </a:r>
            <a:r>
              <a:rPr lang="zh-CN">
                <a:solidFill>
                  <a:schemeClr val="dk1"/>
                </a:solidFill>
              </a:rPr>
              <a:t>亮点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24" name="Google Shape;124;gf27b5f83c0_2_77"/>
          <p:cNvSpPr txBox="1"/>
          <p:nvPr/>
        </p:nvSpPr>
        <p:spPr>
          <a:xfrm>
            <a:off x="10180318" y="12802557"/>
            <a:ext cx="402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Open Sans"/>
              <a:buNone/>
            </a:pPr>
            <a:r>
              <a:rPr b="0" i="0" lang="zh-CN" sz="20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Private &amp;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gf27b5f83c0_2_77"/>
          <p:cNvSpPr txBox="1"/>
          <p:nvPr/>
        </p:nvSpPr>
        <p:spPr>
          <a:xfrm>
            <a:off x="1220275" y="1627600"/>
            <a:ext cx="151398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692150" lvl="0" marL="6921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▪"/>
            </a:pPr>
            <a:r>
              <a:rPr b="0" i="0" lang="zh-CN" sz="4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业务需求1：</a:t>
            </a:r>
            <a:r>
              <a:rPr b="0" i="0" lang="zh-CN" sz="4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Times"/>
                <a:ea typeface="Times"/>
                <a:cs typeface="Times"/>
                <a:sym typeface="Times"/>
              </a:rPr>
              <a:t>Pickup Point Management ——Pickup业务简介</a:t>
            </a:r>
            <a:endParaRPr b="0" i="0" sz="4000" u="sng" cap="none" strike="noStrike">
              <a:solidFill>
                <a:srgbClr val="172B4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gf27b5f83c0_2_77"/>
          <p:cNvSpPr txBox="1"/>
          <p:nvPr/>
        </p:nvSpPr>
        <p:spPr>
          <a:xfrm>
            <a:off x="10922000" y="6704330"/>
            <a:ext cx="2540000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gf27b5f83c0_2_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0790" y="2564765"/>
            <a:ext cx="19362420" cy="3395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f27b5f83c0_2_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81910" y="6741795"/>
            <a:ext cx="4254500" cy="56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f27b5f83c0_2_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61500" y="6575425"/>
            <a:ext cx="4255135" cy="5611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f27b5f83c0_2_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433800" y="6497320"/>
            <a:ext cx="4737100" cy="56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f27b5f83c0_2_77"/>
          <p:cNvSpPr txBox="1"/>
          <p:nvPr/>
        </p:nvSpPr>
        <p:spPr>
          <a:xfrm>
            <a:off x="3456940" y="12342495"/>
            <a:ext cx="3028315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在大卖家驻场揽收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gf27b5f83c0_2_77"/>
          <p:cNvSpPr txBox="1"/>
          <p:nvPr/>
        </p:nvSpPr>
        <p:spPr>
          <a:xfrm>
            <a:off x="9577705" y="12233910"/>
            <a:ext cx="4022725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卖家ERP自行打印的label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gf27b5f83c0_2_77"/>
          <p:cNvSpPr txBox="1"/>
          <p:nvPr/>
        </p:nvSpPr>
        <p:spPr>
          <a:xfrm>
            <a:off x="17532350" y="12233910"/>
            <a:ext cx="25400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WHS送货到DC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gf27b5f83c0_2_77"/>
          <p:cNvSpPr txBox="1"/>
          <p:nvPr/>
        </p:nvSpPr>
        <p:spPr>
          <a:xfrm>
            <a:off x="9952355" y="5960110"/>
            <a:ext cx="25400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Pickup业务简介</a:t>
            </a:r>
            <a:endParaRPr b="0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f27b5f83c0_2_92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pen Sans"/>
              <a:buNone/>
            </a:pPr>
            <a:r>
              <a:rPr b="1" lang="zh-CN">
                <a:solidFill>
                  <a:schemeClr val="dk1"/>
                </a:solidFill>
              </a:rPr>
              <a:t>工作总结与</a:t>
            </a:r>
            <a:r>
              <a:rPr lang="zh-CN">
                <a:solidFill>
                  <a:schemeClr val="dk1"/>
                </a:solidFill>
              </a:rPr>
              <a:t>亮点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40" name="Google Shape;140;gf27b5f83c0_2_92"/>
          <p:cNvSpPr txBox="1"/>
          <p:nvPr/>
        </p:nvSpPr>
        <p:spPr>
          <a:xfrm>
            <a:off x="10180318" y="12802557"/>
            <a:ext cx="402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Open Sans"/>
              <a:buNone/>
            </a:pPr>
            <a:r>
              <a:rPr b="0" i="0" lang="zh-CN" sz="20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Private &amp;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f27b5f83c0_2_92"/>
          <p:cNvSpPr txBox="1"/>
          <p:nvPr/>
        </p:nvSpPr>
        <p:spPr>
          <a:xfrm>
            <a:off x="1220275" y="1627600"/>
            <a:ext cx="151398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692150" lvl="0" marL="6921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▪"/>
            </a:pPr>
            <a:r>
              <a:rPr b="0" i="0" lang="zh-CN" sz="4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业务需求1：</a:t>
            </a:r>
            <a:r>
              <a:rPr b="0" i="0" lang="zh-CN" sz="4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Times"/>
                <a:ea typeface="Times"/>
                <a:cs typeface="Times"/>
                <a:sym typeface="Times"/>
              </a:rPr>
              <a:t>Pickup Point Management ——Pickup App流程</a:t>
            </a:r>
            <a:endParaRPr b="0" i="0" sz="4000" u="sng" cap="none" strike="noStrike">
              <a:solidFill>
                <a:srgbClr val="172B4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gf27b5f83c0_2_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155" y="2813685"/>
            <a:ext cx="5362575" cy="89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f27b5f83c0_2_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5100" y="2731770"/>
            <a:ext cx="5476240" cy="904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f27b5f83c0_2_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83795" y="2732405"/>
            <a:ext cx="5464175" cy="8971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f27b5f83c0_2_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488659" y="2814320"/>
            <a:ext cx="5476240" cy="905319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f27b5f83c0_2_92"/>
          <p:cNvSpPr txBox="1"/>
          <p:nvPr/>
        </p:nvSpPr>
        <p:spPr>
          <a:xfrm>
            <a:off x="11033760" y="12058650"/>
            <a:ext cx="254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Pickup流程 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f27b5f83c0_2_103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pen Sans"/>
              <a:buNone/>
            </a:pPr>
            <a:r>
              <a:rPr b="1" lang="zh-CN">
                <a:solidFill>
                  <a:schemeClr val="dk1"/>
                </a:solidFill>
              </a:rPr>
              <a:t>工作总结与</a:t>
            </a:r>
            <a:r>
              <a:rPr lang="zh-CN">
                <a:solidFill>
                  <a:schemeClr val="dk1"/>
                </a:solidFill>
              </a:rPr>
              <a:t>亮点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52" name="Google Shape;152;gf27b5f83c0_2_103"/>
          <p:cNvSpPr txBox="1"/>
          <p:nvPr/>
        </p:nvSpPr>
        <p:spPr>
          <a:xfrm>
            <a:off x="10180318" y="12802557"/>
            <a:ext cx="402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Open Sans"/>
              <a:buNone/>
            </a:pPr>
            <a:r>
              <a:rPr b="0" i="0" lang="zh-CN" sz="20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Private &amp;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f27b5f83c0_2_103"/>
          <p:cNvSpPr txBox="1"/>
          <p:nvPr/>
        </p:nvSpPr>
        <p:spPr>
          <a:xfrm>
            <a:off x="1220275" y="1627600"/>
            <a:ext cx="151398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692150" lvl="0" marL="6921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▪"/>
            </a:pPr>
            <a:r>
              <a:rPr b="0" i="0" lang="zh-CN" sz="4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业务需求1：</a:t>
            </a:r>
            <a:r>
              <a:rPr b="0" i="0" lang="zh-CN" sz="4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Times"/>
                <a:ea typeface="Times"/>
                <a:cs typeface="Times"/>
                <a:sym typeface="Times"/>
              </a:rPr>
              <a:t>Pickup Point Management ——需求背景</a:t>
            </a:r>
            <a:endParaRPr b="0" i="0" sz="4000" u="sng" cap="none" strike="noStrike">
              <a:solidFill>
                <a:srgbClr val="172B4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gf27b5f83c0_2_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7825" y="2743835"/>
            <a:ext cx="15300960" cy="9631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f27b5f83c0_2_110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pen Sans"/>
              <a:buNone/>
            </a:pPr>
            <a:r>
              <a:rPr b="1" lang="zh-CN">
                <a:solidFill>
                  <a:schemeClr val="dk1"/>
                </a:solidFill>
              </a:rPr>
              <a:t>工作总结与</a:t>
            </a:r>
            <a:r>
              <a:rPr lang="zh-CN">
                <a:solidFill>
                  <a:schemeClr val="dk1"/>
                </a:solidFill>
              </a:rPr>
              <a:t>亮点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60" name="Google Shape;160;gf27b5f83c0_2_110"/>
          <p:cNvSpPr txBox="1"/>
          <p:nvPr/>
        </p:nvSpPr>
        <p:spPr>
          <a:xfrm>
            <a:off x="10180318" y="12802557"/>
            <a:ext cx="402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Open Sans"/>
              <a:buNone/>
            </a:pPr>
            <a:r>
              <a:rPr b="0" i="0" lang="zh-CN" sz="20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Private &amp;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gf27b5f83c0_2_110"/>
          <p:cNvSpPr txBox="1"/>
          <p:nvPr/>
        </p:nvSpPr>
        <p:spPr>
          <a:xfrm>
            <a:off x="1220275" y="1627600"/>
            <a:ext cx="151398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692150" lvl="0" marL="6921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▪"/>
            </a:pPr>
            <a:r>
              <a:rPr b="0" i="0" lang="zh-CN" sz="4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业务需求1：</a:t>
            </a:r>
            <a:r>
              <a:rPr b="0" i="0" lang="zh-CN" sz="4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Times"/>
                <a:ea typeface="Times"/>
                <a:cs typeface="Times"/>
                <a:sym typeface="Times"/>
              </a:rPr>
              <a:t>Pickup Point Management ——需求简介</a:t>
            </a:r>
            <a:endParaRPr b="0" i="0" sz="4000" u="sng" cap="none" strike="noStrike">
              <a:solidFill>
                <a:srgbClr val="172B4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f27b5f83c0_2_110"/>
          <p:cNvSpPr txBox="1"/>
          <p:nvPr/>
        </p:nvSpPr>
        <p:spPr>
          <a:xfrm>
            <a:off x="4154805" y="3428365"/>
            <a:ext cx="18464530" cy="7847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需求目标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这个需求的目标用户是谁？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司机、运营同学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希望可以应用在什么场景&amp;解决什么问题？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短期：解决司机在执行提货任务中，遇到的问题。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问题1：【一个任务地址实际对应两个任务地址】，司机多跑路，任务超时，司机反馈；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问题2：【多个提货任务，均在一个地址】，司机认知模糊，容易漏件，计提受到影响；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长期：制定提货点（pickuppoint）的概念，为后续路线规划，智能调度，路径导航做准备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预期收益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从哪些维度定义需求收益？//如何定义需求是否成功？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【提货任务准时完成率】，完成率比之前上升m%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【司机遗漏快件次数】，遗漏次数降低，由于之前无明显数据统计，该纬度暂不考虑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【司机上报地址纠正准确率】= 【纠正地址正确】/【司机上报地址纠正次数】，司机主动上报次数多，上报的地址准确率高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【司机反馈】，反馈减少，由于之前无明显数据统计，该纬度暂不考虑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f27b5f83c0_2_117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pen Sans"/>
              <a:buNone/>
            </a:pPr>
            <a:r>
              <a:rPr b="1" lang="zh-CN">
                <a:solidFill>
                  <a:schemeClr val="dk1"/>
                </a:solidFill>
              </a:rPr>
              <a:t>工作总结与</a:t>
            </a:r>
            <a:r>
              <a:rPr lang="zh-CN">
                <a:solidFill>
                  <a:schemeClr val="dk1"/>
                </a:solidFill>
              </a:rPr>
              <a:t>亮点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68" name="Google Shape;168;gf27b5f83c0_2_117"/>
          <p:cNvSpPr txBox="1"/>
          <p:nvPr/>
        </p:nvSpPr>
        <p:spPr>
          <a:xfrm>
            <a:off x="10180318" y="12802557"/>
            <a:ext cx="402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Open Sans"/>
              <a:buNone/>
            </a:pPr>
            <a:r>
              <a:rPr b="0" i="0" lang="zh-CN" sz="20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Private &amp;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f27b5f83c0_2_117"/>
          <p:cNvSpPr txBox="1"/>
          <p:nvPr/>
        </p:nvSpPr>
        <p:spPr>
          <a:xfrm>
            <a:off x="1238055" y="1627600"/>
            <a:ext cx="151398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692150" lvl="0" marL="6921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▪"/>
            </a:pPr>
            <a:r>
              <a:rPr b="0" i="0" lang="zh-CN" sz="4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业务需求1：</a:t>
            </a:r>
            <a:r>
              <a:rPr b="0" i="0" lang="zh-CN" sz="4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Times"/>
                <a:ea typeface="Times"/>
                <a:cs typeface="Times"/>
                <a:sym typeface="Times"/>
              </a:rPr>
              <a:t>Pickup Point Management ——需求简介</a:t>
            </a:r>
            <a:endParaRPr b="0" i="0" sz="4000" u="sng" cap="none" strike="noStrike">
              <a:solidFill>
                <a:srgbClr val="172B4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gf27b5f83c0_2_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4635" y="7530465"/>
            <a:ext cx="17650459" cy="5272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f27b5f83c0_2_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9260" y="2606675"/>
            <a:ext cx="8070215" cy="48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f27b5f83c0_2_1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468225" y="2614930"/>
            <a:ext cx="7541895" cy="4831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